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17" r:id="rId3"/>
    <p:sldId id="258" r:id="rId4"/>
    <p:sldId id="259" r:id="rId5"/>
    <p:sldId id="261" r:id="rId6"/>
    <p:sldId id="263" r:id="rId7"/>
    <p:sldId id="262" r:id="rId8"/>
    <p:sldId id="264" r:id="rId9"/>
    <p:sldId id="27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316" r:id="rId38"/>
    <p:sldId id="296" r:id="rId39"/>
    <p:sldId id="299" r:id="rId40"/>
    <p:sldId id="300" r:id="rId41"/>
    <p:sldId id="318" r:id="rId42"/>
    <p:sldId id="311" r:id="rId43"/>
    <p:sldId id="315" r:id="rId44"/>
    <p:sldId id="297" r:id="rId45"/>
    <p:sldId id="312" r:id="rId46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850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525" y="0"/>
            <a:ext cx="10315575" cy="6858000"/>
          </a:xfrm>
          <a:custGeom>
            <a:avLst/>
            <a:gdLst/>
            <a:ahLst/>
            <a:cxnLst/>
            <a:rect l="l" t="t" r="r" b="b"/>
            <a:pathLst>
              <a:path w="10315575" h="6858000">
                <a:moveTo>
                  <a:pt x="10315575" y="0"/>
                </a:moveTo>
                <a:lnTo>
                  <a:pt x="0" y="0"/>
                </a:lnTo>
                <a:lnTo>
                  <a:pt x="0" y="6858000"/>
                </a:lnTo>
                <a:lnTo>
                  <a:pt x="10315575" y="6858000"/>
                </a:lnTo>
                <a:lnTo>
                  <a:pt x="10315575" y="0"/>
                </a:lnTo>
                <a:close/>
              </a:path>
            </a:pathLst>
          </a:custGeom>
          <a:solidFill>
            <a:srgbClr val="9103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201150" y="2228850"/>
            <a:ext cx="2381250" cy="2390775"/>
          </a:xfrm>
          <a:custGeom>
            <a:avLst/>
            <a:gdLst/>
            <a:ahLst/>
            <a:cxnLst/>
            <a:rect l="l" t="t" r="r" b="b"/>
            <a:pathLst>
              <a:path w="2381250" h="2390775">
                <a:moveTo>
                  <a:pt x="1207134" y="0"/>
                </a:moveTo>
                <a:lnTo>
                  <a:pt x="0" y="1192657"/>
                </a:lnTo>
                <a:lnTo>
                  <a:pt x="1173733" y="2390775"/>
                </a:lnTo>
                <a:lnTo>
                  <a:pt x="2380868" y="1198118"/>
                </a:lnTo>
                <a:lnTo>
                  <a:pt x="12071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707260" y="455549"/>
            <a:ext cx="4674870" cy="8481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 u="sng">
                <a:solidFill>
                  <a:schemeClr val="hlink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219825"/>
            <a:ext cx="12192000" cy="638175"/>
          </a:xfrm>
          <a:custGeom>
            <a:avLst/>
            <a:gdLst/>
            <a:ahLst/>
            <a:cxnLst/>
            <a:rect l="l" t="t" r="r" b="b"/>
            <a:pathLst>
              <a:path w="12192000" h="638175">
                <a:moveTo>
                  <a:pt x="12192000" y="0"/>
                </a:moveTo>
                <a:lnTo>
                  <a:pt x="0" y="0"/>
                </a:lnTo>
                <a:lnTo>
                  <a:pt x="0" y="638175"/>
                </a:lnTo>
                <a:lnTo>
                  <a:pt x="12192000" y="638175"/>
                </a:lnTo>
                <a:lnTo>
                  <a:pt x="12192000" y="0"/>
                </a:lnTo>
                <a:close/>
              </a:path>
            </a:pathLst>
          </a:custGeom>
          <a:solidFill>
            <a:srgbClr val="9103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742950" cy="1457325"/>
          </a:xfrm>
          <a:custGeom>
            <a:avLst/>
            <a:gdLst/>
            <a:ahLst/>
            <a:cxnLst/>
            <a:rect l="l" t="t" r="r" b="b"/>
            <a:pathLst>
              <a:path w="742950" h="1457325">
                <a:moveTo>
                  <a:pt x="19290" y="0"/>
                </a:moveTo>
                <a:lnTo>
                  <a:pt x="6251" y="0"/>
                </a:lnTo>
                <a:lnTo>
                  <a:pt x="0" y="5969"/>
                </a:lnTo>
                <a:lnTo>
                  <a:pt x="0" y="1457071"/>
                </a:lnTo>
                <a:lnTo>
                  <a:pt x="742835" y="741807"/>
                </a:lnTo>
                <a:lnTo>
                  <a:pt x="19290" y="0"/>
                </a:lnTo>
                <a:close/>
              </a:path>
            </a:pathLst>
          </a:custGeom>
          <a:solidFill>
            <a:srgbClr val="FF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0" i="0">
                <a:solidFill>
                  <a:srgbClr val="9103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219825"/>
            <a:ext cx="12192000" cy="638175"/>
          </a:xfrm>
          <a:custGeom>
            <a:avLst/>
            <a:gdLst/>
            <a:ahLst/>
            <a:cxnLst/>
            <a:rect l="l" t="t" r="r" b="b"/>
            <a:pathLst>
              <a:path w="12192000" h="638175">
                <a:moveTo>
                  <a:pt x="12192000" y="0"/>
                </a:moveTo>
                <a:lnTo>
                  <a:pt x="0" y="0"/>
                </a:lnTo>
                <a:lnTo>
                  <a:pt x="0" y="638175"/>
                </a:lnTo>
                <a:lnTo>
                  <a:pt x="12192000" y="638175"/>
                </a:lnTo>
                <a:lnTo>
                  <a:pt x="12192000" y="0"/>
                </a:lnTo>
                <a:close/>
              </a:path>
            </a:pathLst>
          </a:custGeom>
          <a:solidFill>
            <a:srgbClr val="9103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742950" cy="1457325"/>
          </a:xfrm>
          <a:custGeom>
            <a:avLst/>
            <a:gdLst/>
            <a:ahLst/>
            <a:cxnLst/>
            <a:rect l="l" t="t" r="r" b="b"/>
            <a:pathLst>
              <a:path w="742950" h="1457325">
                <a:moveTo>
                  <a:pt x="19290" y="0"/>
                </a:moveTo>
                <a:lnTo>
                  <a:pt x="6251" y="0"/>
                </a:lnTo>
                <a:lnTo>
                  <a:pt x="0" y="5969"/>
                </a:lnTo>
                <a:lnTo>
                  <a:pt x="0" y="1457071"/>
                </a:lnTo>
                <a:lnTo>
                  <a:pt x="742835" y="741807"/>
                </a:lnTo>
                <a:lnTo>
                  <a:pt x="19290" y="0"/>
                </a:lnTo>
                <a:close/>
              </a:path>
            </a:pathLst>
          </a:custGeom>
          <a:solidFill>
            <a:srgbClr val="FF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0" i="0">
                <a:solidFill>
                  <a:srgbClr val="9103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30910" y="1815528"/>
            <a:ext cx="4807585" cy="35090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525" y="0"/>
            <a:ext cx="10315575" cy="6858000"/>
          </a:xfrm>
          <a:custGeom>
            <a:avLst/>
            <a:gdLst/>
            <a:ahLst/>
            <a:cxnLst/>
            <a:rect l="l" t="t" r="r" b="b"/>
            <a:pathLst>
              <a:path w="10315575" h="6858000">
                <a:moveTo>
                  <a:pt x="10315575" y="0"/>
                </a:moveTo>
                <a:lnTo>
                  <a:pt x="0" y="0"/>
                </a:lnTo>
                <a:lnTo>
                  <a:pt x="0" y="6858000"/>
                </a:lnTo>
                <a:lnTo>
                  <a:pt x="10315575" y="6858000"/>
                </a:lnTo>
                <a:lnTo>
                  <a:pt x="10315575" y="0"/>
                </a:lnTo>
                <a:close/>
              </a:path>
            </a:pathLst>
          </a:custGeom>
          <a:solidFill>
            <a:srgbClr val="9103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201150" y="2228850"/>
            <a:ext cx="2381250" cy="2390775"/>
          </a:xfrm>
          <a:custGeom>
            <a:avLst/>
            <a:gdLst/>
            <a:ahLst/>
            <a:cxnLst/>
            <a:rect l="l" t="t" r="r" b="b"/>
            <a:pathLst>
              <a:path w="2381250" h="2390775">
                <a:moveTo>
                  <a:pt x="1207134" y="0"/>
                </a:moveTo>
                <a:lnTo>
                  <a:pt x="0" y="1192657"/>
                </a:lnTo>
                <a:lnTo>
                  <a:pt x="1173733" y="2390775"/>
                </a:lnTo>
                <a:lnTo>
                  <a:pt x="2380869" y="1198117"/>
                </a:lnTo>
                <a:lnTo>
                  <a:pt x="12071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0" i="0">
                <a:solidFill>
                  <a:srgbClr val="9103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047" y="0"/>
            <a:ext cx="9141460" cy="765175"/>
          </a:xfrm>
          <a:custGeom>
            <a:avLst/>
            <a:gdLst/>
            <a:ahLst/>
            <a:cxnLst/>
            <a:rect l="l" t="t" r="r" b="b"/>
            <a:pathLst>
              <a:path w="9141460" h="765175">
                <a:moveTo>
                  <a:pt x="0" y="765048"/>
                </a:moveTo>
                <a:lnTo>
                  <a:pt x="9140952" y="765048"/>
                </a:lnTo>
                <a:lnTo>
                  <a:pt x="9140952" y="0"/>
                </a:lnTo>
                <a:lnTo>
                  <a:pt x="0" y="0"/>
                </a:lnTo>
                <a:lnTo>
                  <a:pt x="0" y="765048"/>
                </a:lnTo>
                <a:close/>
              </a:path>
            </a:pathLst>
          </a:custGeom>
          <a:solidFill>
            <a:srgbClr val="00206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652" y="6451091"/>
            <a:ext cx="1356360" cy="15064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94316" y="2530475"/>
            <a:ext cx="644525" cy="14909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600" b="0" i="0">
                <a:solidFill>
                  <a:srgbClr val="9103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77607" y="1833816"/>
            <a:ext cx="6320790" cy="2927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90909" y="6438255"/>
            <a:ext cx="241300" cy="211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hyperlink" Target="http://www.allemagne.campusfrance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emagne.campusfrance.org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DoqrqSPOKs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llemagne.campusfrance.org/" TargetMode="Externa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emagne.campusfrance.org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hyperlink" Target="http://www.allemagne.campusfrance.org/wohnen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allemagne.campusfrance.org/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llemagne.campusfrance.or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llemagne.campusfrance.org/" TargetMode="Externa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llemagne.campusfrance.org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emagne.campusfrance.org/" TargetMode="External"/><Relationship Id="rId2" Type="http://schemas.openxmlformats.org/officeDocument/2006/relationships/hyperlink" Target="mailto:visas.francfort-de@diplomatie.gouv.fr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llemagne.campusfrance.org/" TargetMode="Externa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llemagne.campusfrance.org/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emagne.campusfrance.org/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emagne.campusfrance.org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emagne.campusfrance.org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AZDcb0cqJI&amp;feature=youtu.be" TargetMode="External"/><Relationship Id="rId2" Type="http://schemas.openxmlformats.org/officeDocument/2006/relationships/hyperlink" Target="http://etudiant-etranger.ameli.f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llemagne.campusfrance.org/" TargetMode="Externa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youtu.be/LMs2uL-Dls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llemagne.campusfrance.org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llemagne.campusfrance.org/" TargetMode="Externa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allemagne.campusfrance.org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emagne.campusfrance.org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hyperlink" Target="http://www.allemagne.campusfrance.org/" TargetMode="External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llemagne.campusfrance.org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emagne.campusfrance.org/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hyperlink" Target="http://www.capcampus.com/" TargetMode="External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11" Type="http://schemas.openxmlformats.org/officeDocument/2006/relationships/hyperlink" Target="http://www.allemagne.campusfrance.org/" TargetMode="External"/><Relationship Id="rId5" Type="http://schemas.openxmlformats.org/officeDocument/2006/relationships/hyperlink" Target="http://jobetudiant.net/" TargetMode="External"/><Relationship Id="rId10" Type="http://schemas.openxmlformats.org/officeDocument/2006/relationships/image" Target="../media/image58.jpg"/><Relationship Id="rId4" Type="http://schemas.openxmlformats.org/officeDocument/2006/relationships/image" Target="../media/image54.png"/><Relationship Id="rId9" Type="http://schemas.openxmlformats.org/officeDocument/2006/relationships/hyperlink" Target="http://www.studentjob.fr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allemagne.campusfrance.org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emagne.campusfrance.org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://www.allemagne.campusfrance.org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hyperlink" Target="http://www.francealumni.de/" TargetMode="External"/><Relationship Id="rId4" Type="http://schemas.openxmlformats.org/officeDocument/2006/relationships/image" Target="../media/image75.png"/><Relationship Id="rId9" Type="http://schemas.openxmlformats.org/officeDocument/2006/relationships/image" Target="../media/image8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jpg"/><Relationship Id="rId7" Type="http://schemas.openxmlformats.org/officeDocument/2006/relationships/hyperlink" Target="mailto:info.berlin@campusfrance.org" TargetMode="External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10" Type="http://schemas.openxmlformats.org/officeDocument/2006/relationships/image" Target="../media/image90.png"/><Relationship Id="rId4" Type="http://schemas.openxmlformats.org/officeDocument/2006/relationships/image" Target="../media/image85.jpg"/><Relationship Id="rId9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://www.allemagne.campusfrance.org/" TargetMode="Externa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hyperlink" Target="https://create.kahoot.it/share/fr-co-round-2/208762d2-7675-4e0f-9fd1-6a7188ed85a1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llemagne.campusfrance.org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youtu.be/sanVFhodXKc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llemagne.campusfrance.org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llemagne.campusfrance.org/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emagne.campusfrance.org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0" y="5724525"/>
            <a:ext cx="1685925" cy="9620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86800" y="5715000"/>
            <a:ext cx="3286125" cy="10001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00" y="5724525"/>
            <a:ext cx="1219200" cy="1000125"/>
          </a:xfrm>
          <a:prstGeom prst="rect">
            <a:avLst/>
          </a:prstGeom>
        </p:spPr>
      </p:pic>
      <p:pic>
        <p:nvPicPr>
          <p:cNvPr id="9" name="Image 8" descr="Une image contenant texte, signe, pointant&#10;&#10;Description générée automatiquement">
            <a:extLst>
              <a:ext uri="{FF2B5EF4-FFF2-40B4-BE49-F238E27FC236}">
                <a16:creationId xmlns:a16="http://schemas.microsoft.com/office/drawing/2014/main" id="{08697508-1FE1-6F56-7746-72A4376118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" y="-1218797"/>
            <a:ext cx="12192715" cy="68575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64" y="395986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910320"/>
                </a:solidFill>
                <a:latin typeface="Calibri"/>
                <a:cs typeface="Calibri"/>
              </a:rPr>
              <a:t>1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5375" y="542925"/>
            <a:ext cx="2790825" cy="381515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1206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Die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Wohnungssuche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95375" y="1085850"/>
            <a:ext cx="1495425" cy="378950"/>
          </a:xfrm>
          <a:prstGeom prst="rect">
            <a:avLst/>
          </a:prstGeom>
          <a:solidFill>
            <a:srgbClr val="D94E4A"/>
          </a:solidFill>
        </p:spPr>
        <p:txBody>
          <a:bodyPr vert="horz" wrap="square" lIns="0" tIns="952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7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und</a:t>
            </a:r>
            <a:r>
              <a:rPr sz="24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Tipps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3554" y="2056721"/>
            <a:ext cx="5200016" cy="30185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ts val="2095"/>
              </a:lnSpc>
              <a:spcBef>
                <a:spcPts val="100"/>
              </a:spcBef>
              <a:buFont typeface="Wingdings"/>
              <a:buChar char=""/>
              <a:tabLst>
                <a:tab pos="355600" algn="l"/>
                <a:tab pos="356235" algn="l"/>
              </a:tabLst>
            </a:pPr>
            <a:r>
              <a:rPr sz="2400" dirty="0">
                <a:latin typeface="Calibri"/>
                <a:cs typeface="Calibri"/>
              </a:rPr>
              <a:t>Wohnungen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vor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Ort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spc="-10" dirty="0" err="1">
                <a:latin typeface="Calibri"/>
                <a:cs typeface="Calibri"/>
              </a:rPr>
              <a:t>besichtigen</a:t>
            </a:r>
            <a:endParaRPr lang="fr-FR" sz="2400" spc="-10" dirty="0">
              <a:latin typeface="Calibri"/>
              <a:cs typeface="Calibri"/>
            </a:endParaRPr>
          </a:p>
          <a:p>
            <a:pPr marL="355600" indent="-343535">
              <a:lnSpc>
                <a:spcPts val="2095"/>
              </a:lnSpc>
              <a:spcBef>
                <a:spcPts val="100"/>
              </a:spcBef>
              <a:buFont typeface="Wingdings"/>
              <a:buChar char=""/>
              <a:tabLst>
                <a:tab pos="355600" algn="l"/>
                <a:tab pos="356235" algn="l"/>
              </a:tabLst>
            </a:pPr>
            <a:endParaRPr sz="2400" dirty="0">
              <a:latin typeface="Calibri"/>
              <a:cs typeface="Calibri"/>
            </a:endParaRPr>
          </a:p>
          <a:p>
            <a:pPr marL="355600" marR="5080" indent="-343535">
              <a:lnSpc>
                <a:spcPts val="2030"/>
              </a:lnSpc>
              <a:spcBef>
                <a:spcPts val="110"/>
              </a:spcBef>
              <a:buFont typeface="Wingdings"/>
              <a:buChar char=""/>
              <a:tabLst>
                <a:tab pos="355600" algn="l"/>
                <a:tab pos="356235" algn="l"/>
              </a:tabLst>
            </a:pPr>
            <a:r>
              <a:rPr sz="2400" dirty="0">
                <a:latin typeface="Calibri"/>
                <a:cs typeface="Calibri"/>
              </a:rPr>
              <a:t>Mietvertrag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unterschreiben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(auch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für</a:t>
            </a:r>
            <a:r>
              <a:rPr sz="2400" spc="3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eine </a:t>
            </a:r>
            <a:r>
              <a:rPr sz="2400" dirty="0">
                <a:latin typeface="Calibri"/>
                <a:cs typeface="Calibri"/>
              </a:rPr>
              <a:t>WG)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"Bail"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auf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 err="1">
                <a:latin typeface="Calibri"/>
                <a:cs typeface="Calibri"/>
              </a:rPr>
              <a:t>Französisch</a:t>
            </a:r>
            <a:endParaRPr lang="fr-FR" sz="2400" spc="-10" dirty="0">
              <a:latin typeface="Calibri"/>
              <a:cs typeface="Calibri"/>
            </a:endParaRPr>
          </a:p>
          <a:p>
            <a:pPr marL="355600" marR="5080" indent="-343535">
              <a:lnSpc>
                <a:spcPts val="2030"/>
              </a:lnSpc>
              <a:spcBef>
                <a:spcPts val="110"/>
              </a:spcBef>
              <a:buFont typeface="Wingdings"/>
              <a:buChar char=""/>
              <a:tabLst>
                <a:tab pos="355600" algn="l"/>
                <a:tab pos="356235" algn="l"/>
              </a:tabLst>
            </a:pPr>
            <a:endParaRPr sz="2400" dirty="0">
              <a:latin typeface="Calibri"/>
              <a:cs typeface="Calibri"/>
            </a:endParaRPr>
          </a:p>
          <a:p>
            <a:pPr marL="355600" indent="-343535">
              <a:lnSpc>
                <a:spcPts val="1755"/>
              </a:lnSpc>
              <a:buFont typeface="Wingdings"/>
              <a:buChar char=""/>
              <a:tabLst>
                <a:tab pos="355600" algn="l"/>
                <a:tab pos="356235" algn="l"/>
              </a:tabLst>
            </a:pPr>
            <a:r>
              <a:rPr sz="2400" dirty="0">
                <a:latin typeface="Calibri"/>
                <a:cs typeface="Calibri"/>
              </a:rPr>
              <a:t>Vorsicht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vor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Betrügern</a:t>
            </a:r>
            <a:r>
              <a:rPr sz="2400" spc="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(Western</a:t>
            </a:r>
            <a:r>
              <a:rPr sz="2400" spc="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Union,</a:t>
            </a:r>
            <a:r>
              <a:rPr lang="fr-FR" sz="2400" spc="-10" dirty="0">
                <a:latin typeface="Calibri"/>
                <a:cs typeface="Calibri"/>
              </a:rPr>
              <a:t> </a:t>
            </a:r>
            <a:r>
              <a:rPr sz="2400" dirty="0" err="1">
                <a:latin typeface="Calibri"/>
                <a:cs typeface="Calibri"/>
              </a:rPr>
              <a:t>Anzeige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auf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 err="1">
                <a:latin typeface="Calibri"/>
                <a:cs typeface="Calibri"/>
              </a:rPr>
              <a:t>Englisch</a:t>
            </a:r>
            <a:r>
              <a:rPr sz="2400" spc="-10" dirty="0">
                <a:latin typeface="Calibri"/>
                <a:cs typeface="Calibri"/>
              </a:rPr>
              <a:t>)</a:t>
            </a:r>
            <a:endParaRPr lang="fr-FR" sz="2400" spc="-10" dirty="0">
              <a:latin typeface="Calibri"/>
              <a:cs typeface="Calibri"/>
            </a:endParaRPr>
          </a:p>
          <a:p>
            <a:pPr marL="355600" indent="-343535">
              <a:lnSpc>
                <a:spcPts val="1755"/>
              </a:lnSpc>
              <a:buFont typeface="Wingdings"/>
              <a:buChar char=""/>
              <a:tabLst>
                <a:tab pos="355600" algn="l"/>
                <a:tab pos="356235" algn="l"/>
              </a:tabLst>
            </a:pPr>
            <a:endParaRPr sz="24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20"/>
              </a:spcBef>
              <a:buFont typeface="Wingdings"/>
              <a:buChar char=""/>
              <a:tabLst>
                <a:tab pos="355600" algn="l"/>
                <a:tab pos="356235" algn="l"/>
              </a:tabLst>
            </a:pPr>
            <a:r>
              <a:rPr sz="2400" dirty="0">
                <a:latin typeface="Calibri"/>
                <a:cs typeface="Calibri"/>
              </a:rPr>
              <a:t>Alle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wichtigen</a:t>
            </a:r>
            <a:r>
              <a:rPr sz="2400" spc="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Unterlagen</a:t>
            </a:r>
            <a:r>
              <a:rPr sz="2400" spc="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bei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jeder</a:t>
            </a:r>
            <a:endParaRPr sz="2400" dirty="0">
              <a:latin typeface="Calibri"/>
              <a:cs typeface="Calibri"/>
            </a:endParaRPr>
          </a:p>
          <a:p>
            <a:pPr marL="355600" marR="13335">
              <a:lnSpc>
                <a:spcPts val="2250"/>
              </a:lnSpc>
              <a:spcBef>
                <a:spcPts val="15"/>
              </a:spcBef>
            </a:pPr>
            <a:r>
              <a:rPr sz="2400" dirty="0">
                <a:latin typeface="Calibri"/>
                <a:cs typeface="Calibri"/>
              </a:rPr>
              <a:t>Besichtigung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bei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sich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haben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(Ausweis,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RIB, </a:t>
            </a:r>
            <a:r>
              <a:rPr sz="2400" spc="-10" dirty="0">
                <a:latin typeface="Calibri"/>
                <a:cs typeface="Calibri"/>
              </a:rPr>
              <a:t>Bürgschaft…)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96000" y="3000375"/>
            <a:ext cx="1133475" cy="971550"/>
          </a:xfrm>
          <a:custGeom>
            <a:avLst/>
            <a:gdLst/>
            <a:ahLst/>
            <a:cxnLst/>
            <a:rect l="l" t="t" r="r" b="b"/>
            <a:pathLst>
              <a:path w="1133475" h="971550">
                <a:moveTo>
                  <a:pt x="890651" y="0"/>
                </a:moveTo>
                <a:lnTo>
                  <a:pt x="242950" y="0"/>
                </a:lnTo>
                <a:lnTo>
                  <a:pt x="0" y="485775"/>
                </a:lnTo>
                <a:lnTo>
                  <a:pt x="242950" y="971550"/>
                </a:lnTo>
                <a:lnTo>
                  <a:pt x="890651" y="971550"/>
                </a:lnTo>
                <a:lnTo>
                  <a:pt x="1133475" y="485775"/>
                </a:lnTo>
                <a:lnTo>
                  <a:pt x="890651" y="0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399529" y="3265741"/>
            <a:ext cx="543560" cy="39052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 indent="95250">
              <a:lnSpc>
                <a:spcPts val="1430"/>
              </a:lnSpc>
              <a:spcBef>
                <a:spcPts val="155"/>
              </a:spcBef>
            </a:pPr>
            <a:r>
              <a:rPr sz="1200" spc="-10" dirty="0">
                <a:latin typeface="Calibri"/>
                <a:cs typeface="Calibri"/>
              </a:rPr>
              <a:t>Foyer </a:t>
            </a:r>
            <a:r>
              <a:rPr sz="1200" spc="-20" dirty="0">
                <a:latin typeface="Calibri"/>
                <a:cs typeface="Calibri"/>
              </a:rPr>
              <a:t>étudiant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114925" y="2457450"/>
            <a:ext cx="3095625" cy="971550"/>
            <a:chOff x="5114925" y="2457450"/>
            <a:chExt cx="3095625" cy="97155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14925" y="2457450"/>
              <a:ext cx="1143000" cy="97155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077075" y="2457450"/>
              <a:ext cx="1133475" cy="971550"/>
            </a:xfrm>
            <a:custGeom>
              <a:avLst/>
              <a:gdLst/>
              <a:ahLst/>
              <a:cxnLst/>
              <a:rect l="l" t="t" r="r" b="b"/>
              <a:pathLst>
                <a:path w="1133475" h="971550">
                  <a:moveTo>
                    <a:pt x="890651" y="0"/>
                  </a:moveTo>
                  <a:lnTo>
                    <a:pt x="242950" y="0"/>
                  </a:lnTo>
                  <a:lnTo>
                    <a:pt x="0" y="485775"/>
                  </a:lnTo>
                  <a:lnTo>
                    <a:pt x="242950" y="971550"/>
                  </a:lnTo>
                  <a:lnTo>
                    <a:pt x="890651" y="971550"/>
                  </a:lnTo>
                  <a:lnTo>
                    <a:pt x="1133475" y="485775"/>
                  </a:lnTo>
                  <a:lnTo>
                    <a:pt x="890651" y="0"/>
                  </a:lnTo>
                  <a:close/>
                </a:path>
              </a:pathLst>
            </a:custGeom>
            <a:solidFill>
              <a:srgbClr val="766F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244080" y="2815907"/>
            <a:ext cx="8013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vert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096000" y="1924050"/>
            <a:ext cx="3095625" cy="2047875"/>
            <a:chOff x="6096000" y="1924050"/>
            <a:chExt cx="3095625" cy="204787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48625" y="2990850"/>
              <a:ext cx="1143000" cy="9810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096000" y="1924050"/>
              <a:ext cx="1133475" cy="971550"/>
            </a:xfrm>
            <a:custGeom>
              <a:avLst/>
              <a:gdLst/>
              <a:ahLst/>
              <a:cxnLst/>
              <a:rect l="l" t="t" r="r" b="b"/>
              <a:pathLst>
                <a:path w="1133475" h="971550">
                  <a:moveTo>
                    <a:pt x="890651" y="0"/>
                  </a:moveTo>
                  <a:lnTo>
                    <a:pt x="242950" y="0"/>
                  </a:lnTo>
                  <a:lnTo>
                    <a:pt x="0" y="485775"/>
                  </a:lnTo>
                  <a:lnTo>
                    <a:pt x="242950" y="971550"/>
                  </a:lnTo>
                  <a:lnTo>
                    <a:pt x="890651" y="971550"/>
                  </a:lnTo>
                  <a:lnTo>
                    <a:pt x="1133475" y="485775"/>
                  </a:lnTo>
                  <a:lnTo>
                    <a:pt x="890651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428104" y="2279015"/>
            <a:ext cx="476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Lokaviz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048625" y="1914525"/>
            <a:ext cx="1133475" cy="981075"/>
          </a:xfrm>
          <a:custGeom>
            <a:avLst/>
            <a:gdLst/>
            <a:ahLst/>
            <a:cxnLst/>
            <a:rect l="l" t="t" r="r" b="b"/>
            <a:pathLst>
              <a:path w="1133475" h="981075">
                <a:moveTo>
                  <a:pt x="888238" y="0"/>
                </a:moveTo>
                <a:lnTo>
                  <a:pt x="245236" y="0"/>
                </a:lnTo>
                <a:lnTo>
                  <a:pt x="0" y="490600"/>
                </a:lnTo>
                <a:lnTo>
                  <a:pt x="245236" y="981075"/>
                </a:lnTo>
                <a:lnTo>
                  <a:pt x="888238" y="981075"/>
                </a:lnTo>
                <a:lnTo>
                  <a:pt x="1133475" y="490600"/>
                </a:lnTo>
                <a:lnTo>
                  <a:pt x="888238" y="0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242554" y="2276538"/>
            <a:ext cx="7683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Wohnheime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9029700" y="1390650"/>
            <a:ext cx="1133475" cy="2047875"/>
            <a:chOff x="9029700" y="1390650"/>
            <a:chExt cx="1133475" cy="2047875"/>
          </a:xfrm>
        </p:grpSpPr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29700" y="2466975"/>
              <a:ext cx="1133475" cy="97155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029700" y="1390650"/>
              <a:ext cx="1133475" cy="971550"/>
            </a:xfrm>
            <a:custGeom>
              <a:avLst/>
              <a:gdLst/>
              <a:ahLst/>
              <a:cxnLst/>
              <a:rect l="l" t="t" r="r" b="b"/>
              <a:pathLst>
                <a:path w="1133475" h="971550">
                  <a:moveTo>
                    <a:pt x="890651" y="0"/>
                  </a:moveTo>
                  <a:lnTo>
                    <a:pt x="242950" y="0"/>
                  </a:lnTo>
                  <a:lnTo>
                    <a:pt x="0" y="485775"/>
                  </a:lnTo>
                  <a:lnTo>
                    <a:pt x="242950" y="971550"/>
                  </a:lnTo>
                  <a:lnTo>
                    <a:pt x="890651" y="971550"/>
                  </a:lnTo>
                  <a:lnTo>
                    <a:pt x="1133475" y="485775"/>
                  </a:lnTo>
                  <a:lnTo>
                    <a:pt x="890651" y="0"/>
                  </a:lnTo>
                  <a:close/>
                </a:path>
              </a:pathLst>
            </a:custGeom>
            <a:solidFill>
              <a:srgbClr val="766F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9259569" y="1666811"/>
            <a:ext cx="686435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35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Colocation</a:t>
            </a:r>
            <a:endParaRPr sz="1200">
              <a:latin typeface="Calibri"/>
              <a:cs typeface="Calibri"/>
            </a:endParaRPr>
          </a:p>
          <a:p>
            <a:pPr marL="4445" algn="ctr">
              <a:lnSpc>
                <a:spcPts val="1435"/>
              </a:lnSpc>
            </a:pP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(WG)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0001250" y="1933575"/>
            <a:ext cx="1143000" cy="2047875"/>
            <a:chOff x="10001250" y="1933575"/>
            <a:chExt cx="1143000" cy="2047875"/>
          </a:xfrm>
        </p:grpSpPr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01250" y="1933575"/>
              <a:ext cx="1143000" cy="97155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001250" y="3009900"/>
              <a:ext cx="1143000" cy="971550"/>
            </a:xfrm>
            <a:custGeom>
              <a:avLst/>
              <a:gdLst/>
              <a:ahLst/>
              <a:cxnLst/>
              <a:rect l="l" t="t" r="r" b="b"/>
              <a:pathLst>
                <a:path w="1143000" h="971550">
                  <a:moveTo>
                    <a:pt x="900176" y="0"/>
                  </a:moveTo>
                  <a:lnTo>
                    <a:pt x="242950" y="0"/>
                  </a:lnTo>
                  <a:lnTo>
                    <a:pt x="0" y="485775"/>
                  </a:lnTo>
                  <a:lnTo>
                    <a:pt x="242950" y="971550"/>
                  </a:lnTo>
                  <a:lnTo>
                    <a:pt x="900176" y="971550"/>
                  </a:lnTo>
                  <a:lnTo>
                    <a:pt x="1143000" y="485775"/>
                  </a:lnTo>
                  <a:lnTo>
                    <a:pt x="900176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0295001" y="3199447"/>
            <a:ext cx="577850" cy="54292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algn="ctr">
              <a:lnSpc>
                <a:spcPct val="91200"/>
              </a:lnSpc>
              <a:spcBef>
                <a:spcPts val="229"/>
              </a:spcBef>
            </a:pPr>
            <a:r>
              <a:rPr sz="1200" spc="-25" dirty="0">
                <a:latin typeface="Calibri"/>
                <a:cs typeface="Calibri"/>
              </a:rPr>
              <a:t>Chambre </a:t>
            </a:r>
            <a:r>
              <a:rPr sz="1200" spc="-10" dirty="0">
                <a:latin typeface="Calibri"/>
                <a:cs typeface="Calibri"/>
              </a:rPr>
              <a:t>contre services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7077075" y="3533775"/>
            <a:ext cx="3086100" cy="981075"/>
            <a:chOff x="7077075" y="3533775"/>
            <a:chExt cx="3086100" cy="981075"/>
          </a:xfrm>
        </p:grpSpPr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29700" y="3543300"/>
              <a:ext cx="1133475" cy="97155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7077075" y="3533775"/>
              <a:ext cx="1133475" cy="981075"/>
            </a:xfrm>
            <a:custGeom>
              <a:avLst/>
              <a:gdLst/>
              <a:ahLst/>
              <a:cxnLst/>
              <a:rect l="l" t="t" r="r" b="b"/>
              <a:pathLst>
                <a:path w="1133475" h="981075">
                  <a:moveTo>
                    <a:pt x="888238" y="0"/>
                  </a:moveTo>
                  <a:lnTo>
                    <a:pt x="245236" y="0"/>
                  </a:lnTo>
                  <a:lnTo>
                    <a:pt x="0" y="490600"/>
                  </a:lnTo>
                  <a:lnTo>
                    <a:pt x="245236" y="981075"/>
                  </a:lnTo>
                  <a:lnTo>
                    <a:pt x="888238" y="981075"/>
                  </a:lnTo>
                  <a:lnTo>
                    <a:pt x="1133475" y="490600"/>
                  </a:lnTo>
                  <a:lnTo>
                    <a:pt x="888238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348855" y="3728466"/>
            <a:ext cx="619125" cy="54229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-3810" algn="ctr">
              <a:lnSpc>
                <a:spcPct val="91200"/>
              </a:lnSpc>
              <a:spcBef>
                <a:spcPts val="225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Chambre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chez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l’habitant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096000" y="3552825"/>
            <a:ext cx="6019800" cy="1495425"/>
            <a:chOff x="6096000" y="3552825"/>
            <a:chExt cx="6019800" cy="1495425"/>
          </a:xfrm>
        </p:grpSpPr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6000" y="4076700"/>
              <a:ext cx="1133475" cy="97155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0972800" y="3552825"/>
              <a:ext cx="1143000" cy="971550"/>
            </a:xfrm>
            <a:custGeom>
              <a:avLst/>
              <a:gdLst/>
              <a:ahLst/>
              <a:cxnLst/>
              <a:rect l="l" t="t" r="r" b="b"/>
              <a:pathLst>
                <a:path w="1143000" h="971550">
                  <a:moveTo>
                    <a:pt x="900176" y="0"/>
                  </a:moveTo>
                  <a:lnTo>
                    <a:pt x="242950" y="0"/>
                  </a:lnTo>
                  <a:lnTo>
                    <a:pt x="0" y="485775"/>
                  </a:lnTo>
                  <a:lnTo>
                    <a:pt x="242950" y="971550"/>
                  </a:lnTo>
                  <a:lnTo>
                    <a:pt x="900176" y="971550"/>
                  </a:lnTo>
                  <a:lnTo>
                    <a:pt x="1143000" y="485775"/>
                  </a:lnTo>
                  <a:lnTo>
                    <a:pt x="900176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1240389" y="3824541"/>
            <a:ext cx="614045" cy="39052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 indent="85725">
              <a:lnSpc>
                <a:spcPts val="1430"/>
              </a:lnSpc>
              <a:spcBef>
                <a:spcPts val="155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Private 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Wohnung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4" name="object 3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001250" y="4086225"/>
            <a:ext cx="1133475" cy="981075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9764014" y="6667575"/>
            <a:ext cx="2209800" cy="9525"/>
          </a:xfrm>
          <a:custGeom>
            <a:avLst/>
            <a:gdLst/>
            <a:ahLst/>
            <a:cxnLst/>
            <a:rect l="l" t="t" r="r" b="b"/>
            <a:pathLst>
              <a:path w="2209800" h="9525">
                <a:moveTo>
                  <a:pt x="2209800" y="0"/>
                </a:moveTo>
                <a:lnTo>
                  <a:pt x="0" y="0"/>
                </a:lnTo>
                <a:lnTo>
                  <a:pt x="0" y="9525"/>
                </a:lnTo>
                <a:lnTo>
                  <a:pt x="2209800" y="9525"/>
                </a:lnTo>
                <a:lnTo>
                  <a:pt x="22098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0226040" y="6327780"/>
            <a:ext cx="1782445" cy="2120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758680" y="6441430"/>
            <a:ext cx="2238375" cy="2705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www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.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all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em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gn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.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c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m</a:t>
            </a:r>
            <a:r>
              <a:rPr sz="1200" b="1" spc="-640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p</a:t>
            </a:r>
            <a:r>
              <a:rPr sz="1800" spc="-127" baseline="20833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1800" spc="-810" baseline="20833" dirty="0">
                <a:solidFill>
                  <a:srgbClr val="878787"/>
                </a:solidFill>
                <a:latin typeface="Calibri"/>
                <a:cs typeface="Calibri"/>
              </a:rPr>
              <a:t>9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u</a:t>
            </a:r>
            <a:r>
              <a:rPr sz="1200" b="1" spc="-30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s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f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r</a:t>
            </a:r>
            <a:r>
              <a:rPr sz="1200" b="1" spc="-70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n</a:t>
            </a:r>
            <a:r>
              <a:rPr sz="1200" b="1" spc="-55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c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.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o</a:t>
            </a:r>
            <a:r>
              <a:rPr sz="1200" b="1" spc="-50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r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9"/>
              </a:rPr>
              <a:t>g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64" y="395986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fr-FR" sz="3600" dirty="0">
                <a:solidFill>
                  <a:srgbClr val="910320"/>
                </a:solidFill>
                <a:latin typeface="Calibri"/>
                <a:cs typeface="Calibri"/>
              </a:rPr>
              <a:t>1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2000" y="1981966"/>
            <a:ext cx="5562600" cy="4174861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000" b="1" dirty="0">
                <a:latin typeface="Calibri"/>
                <a:cs typeface="Calibri"/>
              </a:rPr>
              <a:t>Der</a:t>
            </a:r>
            <a:r>
              <a:rPr sz="2000" b="1" spc="9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Mietvertrag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2000" i="1" dirty="0">
                <a:latin typeface="Calibri"/>
                <a:cs typeface="Calibri"/>
              </a:rPr>
              <a:t>(contrat</a:t>
            </a:r>
            <a:r>
              <a:rPr sz="2000" i="1" spc="16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de</a:t>
            </a:r>
            <a:r>
              <a:rPr sz="2000" i="1" spc="6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location</a:t>
            </a:r>
            <a:r>
              <a:rPr sz="2000" i="1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oder</a:t>
            </a:r>
            <a:r>
              <a:rPr sz="2000" spc="210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bail</a:t>
            </a:r>
            <a:r>
              <a:rPr sz="2000" i="1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genannt</a:t>
            </a:r>
            <a:r>
              <a:rPr sz="2000" i="1" spc="-10" dirty="0"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00" dirty="0">
              <a:latin typeface="Calibri"/>
              <a:cs typeface="Calibri"/>
            </a:endParaRPr>
          </a:p>
          <a:p>
            <a:pPr marL="355600" marR="75565" indent="-343535" algn="just">
              <a:lnSpc>
                <a:spcPct val="105000"/>
              </a:lnSpc>
              <a:spcBef>
                <a:spcPts val="75"/>
              </a:spcBef>
              <a:buFont typeface="Wingdings"/>
              <a:buChar char=""/>
              <a:tabLst>
                <a:tab pos="356235" algn="l"/>
              </a:tabLst>
            </a:pPr>
            <a:r>
              <a:rPr sz="2000" b="1" dirty="0" err="1">
                <a:latin typeface="Calibri"/>
                <a:cs typeface="Calibri"/>
              </a:rPr>
              <a:t>Kaution</a:t>
            </a:r>
            <a:r>
              <a:rPr sz="2000" dirty="0">
                <a:latin typeface="Calibri"/>
                <a:cs typeface="Calibri"/>
              </a:rPr>
              <a:t>:</a:t>
            </a:r>
            <a:r>
              <a:rPr sz="2000" spc="10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max.</a:t>
            </a:r>
            <a:r>
              <a:rPr sz="2000" spc="8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1</a:t>
            </a:r>
            <a:r>
              <a:rPr sz="2000" spc="10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Monatsmiete,</a:t>
            </a:r>
            <a:r>
              <a:rPr sz="2000" spc="8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am</a:t>
            </a:r>
            <a:r>
              <a:rPr sz="2000" spc="95" dirty="0">
                <a:latin typeface="Calibri"/>
                <a:cs typeface="Calibri"/>
              </a:rPr>
              <a:t>  </a:t>
            </a:r>
            <a:r>
              <a:rPr sz="2000" spc="-10" dirty="0">
                <a:latin typeface="Calibri"/>
                <a:cs typeface="Calibri"/>
              </a:rPr>
              <a:t>besten </a:t>
            </a:r>
            <a:r>
              <a:rPr sz="2000" dirty="0">
                <a:latin typeface="Calibri"/>
                <a:cs typeface="Calibri"/>
              </a:rPr>
              <a:t>per</a:t>
            </a:r>
            <a:r>
              <a:rPr sz="2000" spc="2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Scheck</a:t>
            </a:r>
            <a:r>
              <a:rPr sz="2000" spc="3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–</a:t>
            </a:r>
            <a:r>
              <a:rPr sz="2000" spc="1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wird</a:t>
            </a:r>
            <a:r>
              <a:rPr sz="2000" spc="2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spätestens</a:t>
            </a:r>
            <a:r>
              <a:rPr sz="2000" spc="2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</a:t>
            </a:r>
            <a:r>
              <a:rPr sz="2000" spc="3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Monat</a:t>
            </a:r>
            <a:r>
              <a:rPr sz="2000" spc="21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nach </a:t>
            </a:r>
            <a:r>
              <a:rPr sz="2000" dirty="0">
                <a:latin typeface="Calibri"/>
                <a:cs typeface="Calibri"/>
              </a:rPr>
              <a:t>dem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Auszug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zurück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gegeben</a:t>
            </a:r>
            <a:endParaRPr sz="2000" dirty="0">
              <a:latin typeface="Calibri"/>
              <a:cs typeface="Calibri"/>
            </a:endParaRPr>
          </a:p>
          <a:p>
            <a:pPr marL="355600" indent="-343535" algn="just">
              <a:spcBef>
                <a:spcPts val="165"/>
              </a:spcBef>
              <a:buFont typeface="Wingdings"/>
              <a:buChar char=""/>
              <a:tabLst>
                <a:tab pos="356235" algn="l"/>
              </a:tabLst>
            </a:pPr>
            <a:r>
              <a:rPr lang="de-DE" sz="2000" dirty="0">
                <a:latin typeface="Calibri"/>
                <a:cs typeface="Calibri"/>
              </a:rPr>
              <a:t>Vorankündigung</a:t>
            </a:r>
            <a:r>
              <a:rPr lang="de-DE" sz="2000" spc="110" dirty="0">
                <a:latin typeface="Calibri"/>
                <a:cs typeface="Calibri"/>
              </a:rPr>
              <a:t> </a:t>
            </a:r>
            <a:r>
              <a:rPr lang="de-DE" sz="2000" dirty="0">
                <a:latin typeface="Calibri"/>
                <a:cs typeface="Calibri"/>
              </a:rPr>
              <a:t>in</a:t>
            </a:r>
            <a:r>
              <a:rPr lang="de-DE" sz="2000" spc="15" dirty="0">
                <a:latin typeface="Calibri"/>
                <a:cs typeface="Calibri"/>
              </a:rPr>
              <a:t> </a:t>
            </a:r>
            <a:r>
              <a:rPr lang="de-DE" sz="2000" dirty="0">
                <a:latin typeface="Calibri"/>
                <a:cs typeface="Calibri"/>
              </a:rPr>
              <a:t>der</a:t>
            </a:r>
            <a:r>
              <a:rPr lang="de-DE" sz="2000" spc="70" dirty="0">
                <a:latin typeface="Calibri"/>
                <a:cs typeface="Calibri"/>
              </a:rPr>
              <a:t> </a:t>
            </a:r>
            <a:r>
              <a:rPr lang="de-DE" sz="2000" dirty="0">
                <a:latin typeface="Calibri"/>
                <a:cs typeface="Calibri"/>
              </a:rPr>
              <a:t>Regel</a:t>
            </a:r>
            <a:r>
              <a:rPr lang="de-DE" sz="2000" spc="180" dirty="0">
                <a:latin typeface="Calibri"/>
                <a:cs typeface="Calibri"/>
              </a:rPr>
              <a:t> </a:t>
            </a:r>
            <a:r>
              <a:rPr lang="de-DE" sz="2000" dirty="0">
                <a:latin typeface="Calibri"/>
                <a:cs typeface="Calibri"/>
              </a:rPr>
              <a:t>von</a:t>
            </a:r>
            <a:r>
              <a:rPr lang="de-DE" sz="2000" spc="90" dirty="0">
                <a:latin typeface="Calibri"/>
                <a:cs typeface="Calibri"/>
              </a:rPr>
              <a:t> </a:t>
            </a:r>
            <a:r>
              <a:rPr lang="de-DE" sz="2000" dirty="0">
                <a:latin typeface="Calibri"/>
                <a:cs typeface="Calibri"/>
              </a:rPr>
              <a:t>3</a:t>
            </a:r>
            <a:r>
              <a:rPr lang="de-DE" sz="2000" spc="45" dirty="0">
                <a:latin typeface="Calibri"/>
                <a:cs typeface="Calibri"/>
              </a:rPr>
              <a:t> </a:t>
            </a:r>
            <a:r>
              <a:rPr lang="de-DE" sz="2000" spc="-10" dirty="0">
                <a:latin typeface="Calibri"/>
                <a:cs typeface="Calibri"/>
              </a:rPr>
              <a:t>Monaten, </a:t>
            </a:r>
            <a:r>
              <a:rPr lang="de-DE" sz="2000" dirty="0">
                <a:latin typeface="Calibri"/>
                <a:cs typeface="Calibri"/>
              </a:rPr>
              <a:t>1</a:t>
            </a:r>
            <a:r>
              <a:rPr lang="de-DE" sz="2000" spc="-105" dirty="0">
                <a:latin typeface="Calibri"/>
                <a:cs typeface="Calibri"/>
              </a:rPr>
              <a:t> </a:t>
            </a:r>
            <a:r>
              <a:rPr lang="de-DE" sz="2000" spc="-35" dirty="0">
                <a:latin typeface="Calibri"/>
                <a:cs typeface="Calibri"/>
              </a:rPr>
              <a:t>Monat</a:t>
            </a:r>
            <a:r>
              <a:rPr lang="de-DE" sz="2000" spc="-55" dirty="0">
                <a:latin typeface="Calibri"/>
                <a:cs typeface="Calibri"/>
              </a:rPr>
              <a:t> </a:t>
            </a:r>
            <a:r>
              <a:rPr lang="de-DE" sz="2000" spc="-30" dirty="0">
                <a:latin typeface="Calibri"/>
                <a:cs typeface="Calibri"/>
              </a:rPr>
              <a:t>in</a:t>
            </a:r>
            <a:r>
              <a:rPr lang="de-DE" sz="2000" spc="-60" dirty="0">
                <a:latin typeface="Calibri"/>
                <a:cs typeface="Calibri"/>
              </a:rPr>
              <a:t> </a:t>
            </a:r>
            <a:r>
              <a:rPr lang="de-DE" sz="2000" spc="-50" dirty="0">
                <a:latin typeface="Calibri"/>
                <a:cs typeface="Calibri"/>
              </a:rPr>
              <a:t>Großstädten</a:t>
            </a:r>
            <a:r>
              <a:rPr lang="de-DE" sz="2000" spc="100" dirty="0">
                <a:latin typeface="Calibri"/>
                <a:cs typeface="Calibri"/>
              </a:rPr>
              <a:t> </a:t>
            </a:r>
            <a:r>
              <a:rPr lang="de-DE" sz="2000" spc="-30" dirty="0">
                <a:latin typeface="Calibri"/>
                <a:cs typeface="Calibri"/>
              </a:rPr>
              <a:t>(1</a:t>
            </a:r>
            <a:r>
              <a:rPr lang="de-DE" sz="2000" spc="-60" dirty="0">
                <a:latin typeface="Calibri"/>
                <a:cs typeface="Calibri"/>
              </a:rPr>
              <a:t> </a:t>
            </a:r>
            <a:r>
              <a:rPr lang="de-DE" sz="2000" spc="-35" dirty="0">
                <a:latin typeface="Calibri"/>
                <a:cs typeface="Calibri"/>
              </a:rPr>
              <a:t>Monat</a:t>
            </a:r>
            <a:r>
              <a:rPr lang="de-DE" sz="2000" spc="20" dirty="0">
                <a:latin typeface="Calibri"/>
                <a:cs typeface="Calibri"/>
              </a:rPr>
              <a:t> </a:t>
            </a:r>
            <a:r>
              <a:rPr lang="de-DE" sz="2000" spc="-25" dirty="0">
                <a:latin typeface="Calibri"/>
                <a:cs typeface="Calibri"/>
              </a:rPr>
              <a:t>wenn</a:t>
            </a:r>
            <a:r>
              <a:rPr lang="de-DE" sz="2000" spc="20" dirty="0">
                <a:latin typeface="Calibri"/>
                <a:cs typeface="Calibri"/>
              </a:rPr>
              <a:t> </a:t>
            </a:r>
            <a:r>
              <a:rPr lang="de-DE" sz="2000" spc="-40" dirty="0">
                <a:latin typeface="Calibri"/>
                <a:cs typeface="Calibri"/>
              </a:rPr>
              <a:t>möbliert)</a:t>
            </a:r>
          </a:p>
          <a:p>
            <a:pPr marL="355600" indent="-343535" algn="just">
              <a:spcBef>
                <a:spcPts val="165"/>
              </a:spcBef>
              <a:buFont typeface="Wingdings"/>
              <a:buChar char=""/>
              <a:tabLst>
                <a:tab pos="356235" algn="l"/>
              </a:tabLst>
            </a:pPr>
            <a:r>
              <a:rPr lang="de-DE" sz="2000" dirty="0">
                <a:latin typeface="Calibri"/>
                <a:cs typeface="Calibri"/>
              </a:rPr>
              <a:t>Eine</a:t>
            </a:r>
            <a:r>
              <a:rPr lang="de-DE" sz="2000" spc="45" dirty="0">
                <a:latin typeface="Calibri"/>
                <a:cs typeface="Calibri"/>
              </a:rPr>
              <a:t> </a:t>
            </a:r>
            <a:r>
              <a:rPr lang="de-DE" sz="2000" b="1" dirty="0">
                <a:latin typeface="Calibri"/>
                <a:cs typeface="Calibri"/>
              </a:rPr>
              <a:t>Bürgschaft</a:t>
            </a:r>
            <a:r>
              <a:rPr lang="de-DE" sz="2000" b="1" spc="215" dirty="0">
                <a:latin typeface="Calibri"/>
                <a:cs typeface="Calibri"/>
              </a:rPr>
              <a:t> </a:t>
            </a:r>
            <a:r>
              <a:rPr lang="de-DE" sz="2000" spc="-10" dirty="0">
                <a:latin typeface="Calibri"/>
                <a:cs typeface="Calibri"/>
              </a:rPr>
              <a:t>(Eltern)</a:t>
            </a:r>
          </a:p>
          <a:p>
            <a:pPr>
              <a:lnSpc>
                <a:spcPct val="100000"/>
              </a:lnSpc>
            </a:pPr>
            <a:endParaRPr sz="2800" dirty="0">
              <a:latin typeface="Calibri"/>
              <a:cs typeface="Calibri"/>
            </a:endParaRPr>
          </a:p>
          <a:p>
            <a:pPr marL="12700" marR="2409190">
              <a:lnSpc>
                <a:spcPct val="101000"/>
              </a:lnSpc>
              <a:spcBef>
                <a:spcPts val="1360"/>
              </a:spcBef>
            </a:pPr>
            <a:r>
              <a:rPr sz="2000" b="1" dirty="0">
                <a:latin typeface="Calibri"/>
                <a:cs typeface="Calibri"/>
              </a:rPr>
              <a:t>Keine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Anmeldung</a:t>
            </a:r>
            <a:r>
              <a:rPr sz="2000" b="1" spc="315" dirty="0">
                <a:latin typeface="Calibri"/>
                <a:cs typeface="Calibri"/>
              </a:rPr>
              <a:t> </a:t>
            </a:r>
            <a:r>
              <a:rPr sz="2000" b="1" spc="114" dirty="0">
                <a:latin typeface="Calibri"/>
                <a:cs typeface="Calibri"/>
              </a:rPr>
              <a:t>in </a:t>
            </a:r>
            <a:r>
              <a:rPr sz="2000" b="1" spc="-10" dirty="0">
                <a:latin typeface="Calibri"/>
                <a:cs typeface="Calibri"/>
              </a:rPr>
              <a:t>Frankreich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06258" y="2251646"/>
            <a:ext cx="5052061" cy="3373744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2000" b="1" dirty="0">
                <a:latin typeface="Calibri"/>
                <a:cs typeface="Calibri"/>
              </a:rPr>
              <a:t>Die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Bürgschaft</a:t>
            </a:r>
            <a:endParaRPr sz="2000" dirty="0">
              <a:latin typeface="Calibri"/>
              <a:cs typeface="Calibri"/>
            </a:endParaRPr>
          </a:p>
          <a:p>
            <a:pPr marL="12700" marR="259715">
              <a:lnSpc>
                <a:spcPct val="101000"/>
              </a:lnSpc>
              <a:spcBef>
                <a:spcPts val="150"/>
              </a:spcBef>
            </a:pPr>
            <a:r>
              <a:rPr sz="2000" dirty="0">
                <a:latin typeface="Calibri"/>
                <a:cs typeface="Calibri"/>
              </a:rPr>
              <a:t>VISALE,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kostenlose</a:t>
            </a:r>
            <a:r>
              <a:rPr sz="2000" spc="310" dirty="0">
                <a:latin typeface="Calibri"/>
                <a:cs typeface="Calibri"/>
              </a:rPr>
              <a:t> </a:t>
            </a:r>
            <a:r>
              <a:rPr sz="2000" spc="135" dirty="0">
                <a:latin typeface="Calibri"/>
                <a:cs typeface="Calibri"/>
              </a:rPr>
              <a:t>Mietgarantie</a:t>
            </a:r>
            <a:r>
              <a:rPr sz="2000" spc="320" dirty="0">
                <a:latin typeface="Calibri"/>
                <a:cs typeface="Calibri"/>
              </a:rPr>
              <a:t> </a:t>
            </a:r>
            <a:r>
              <a:rPr sz="2000" spc="90" dirty="0">
                <a:latin typeface="Calibri"/>
                <a:cs typeface="Calibri"/>
              </a:rPr>
              <a:t>für</a:t>
            </a:r>
            <a:r>
              <a:rPr sz="2000" spc="315" dirty="0">
                <a:latin typeface="Calibri"/>
                <a:cs typeface="Calibri"/>
              </a:rPr>
              <a:t> </a:t>
            </a:r>
            <a:r>
              <a:rPr sz="2000" spc="95" dirty="0">
                <a:latin typeface="Calibri"/>
                <a:cs typeface="Calibri"/>
              </a:rPr>
              <a:t>18</a:t>
            </a:r>
            <a:r>
              <a:rPr sz="2000" spc="-175" dirty="0">
                <a:latin typeface="Calibri"/>
                <a:cs typeface="Calibri"/>
              </a:rPr>
              <a:t> </a:t>
            </a:r>
            <a:r>
              <a:rPr sz="2000" spc="114" dirty="0">
                <a:latin typeface="Calibri"/>
                <a:cs typeface="Calibri"/>
              </a:rPr>
              <a:t>-</a:t>
            </a:r>
            <a:r>
              <a:rPr sz="2000" spc="95" dirty="0">
                <a:latin typeface="Calibri"/>
                <a:cs typeface="Calibri"/>
              </a:rPr>
              <a:t>30</a:t>
            </a:r>
            <a:r>
              <a:rPr sz="2000" spc="-170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- </a:t>
            </a:r>
            <a:r>
              <a:rPr sz="2000" spc="-10" dirty="0">
                <a:latin typeface="Calibri"/>
                <a:cs typeface="Calibri"/>
              </a:rPr>
              <a:t>Jährige</a:t>
            </a:r>
            <a:endParaRPr sz="2000" dirty="0">
              <a:latin typeface="Calibri"/>
              <a:cs typeface="Calibri"/>
            </a:endParaRPr>
          </a:p>
          <a:p>
            <a:pPr marL="298450" marR="5080" indent="-286385">
              <a:lnSpc>
                <a:spcPts val="1950"/>
              </a:lnSpc>
              <a:spcBef>
                <a:spcPts val="70"/>
              </a:spcBef>
              <a:buFont typeface="Wingdings"/>
              <a:buChar char=""/>
              <a:tabLst>
                <a:tab pos="298450" algn="l"/>
                <a:tab pos="299085" algn="l"/>
              </a:tabLst>
            </a:pPr>
            <a:r>
              <a:rPr sz="2000" dirty="0">
                <a:latin typeface="Calibri"/>
                <a:cs typeface="Calibri"/>
              </a:rPr>
              <a:t>Für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möbilierte</a:t>
            </a:r>
            <a:r>
              <a:rPr sz="2000" spc="1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oder</a:t>
            </a:r>
            <a:r>
              <a:rPr sz="2000" spc="1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unmöbilierte</a:t>
            </a:r>
            <a:r>
              <a:rPr sz="2000" spc="1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Unterkünfte, </a:t>
            </a:r>
            <a:r>
              <a:rPr sz="2000" dirty="0">
                <a:latin typeface="Calibri"/>
                <a:cs typeface="Calibri"/>
              </a:rPr>
              <a:t>bei einem</a:t>
            </a:r>
            <a:r>
              <a:rPr sz="2000" spc="1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öffentlichen</a:t>
            </a:r>
            <a:r>
              <a:rPr sz="2000" spc="1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oder</a:t>
            </a:r>
            <a:r>
              <a:rPr sz="2000" spc="1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privaten</a:t>
            </a:r>
            <a:r>
              <a:rPr sz="2000" spc="1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Vermieter</a:t>
            </a:r>
            <a:endParaRPr sz="2000" dirty="0">
              <a:latin typeface="Calibri"/>
              <a:cs typeface="Calibri"/>
            </a:endParaRPr>
          </a:p>
          <a:p>
            <a:pPr marL="298450" marR="425450" indent="-286385">
              <a:lnSpc>
                <a:spcPts val="2030"/>
              </a:lnSpc>
              <a:spcBef>
                <a:spcPts val="95"/>
              </a:spcBef>
              <a:buFont typeface="Wingdings"/>
              <a:buChar char=""/>
              <a:tabLst>
                <a:tab pos="298450" algn="l"/>
                <a:tab pos="299085" algn="l"/>
              </a:tabLst>
            </a:pPr>
            <a:r>
              <a:rPr sz="2000" b="1" dirty="0">
                <a:latin typeface="Calibri"/>
                <a:cs typeface="Calibri"/>
              </a:rPr>
              <a:t>Für</a:t>
            </a:r>
            <a:r>
              <a:rPr sz="2000" b="1" spc="6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EU-</a:t>
            </a:r>
            <a:r>
              <a:rPr sz="2000" b="1" dirty="0">
                <a:latin typeface="Calibri"/>
                <a:cs typeface="Calibri"/>
              </a:rPr>
              <a:t>Studenten</a:t>
            </a:r>
            <a:r>
              <a:rPr sz="2000" dirty="0">
                <a:latin typeface="Calibri"/>
                <a:cs typeface="Calibri"/>
              </a:rPr>
              <a:t>:</a:t>
            </a:r>
            <a:r>
              <a:rPr sz="2000" spc="20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Studentenausweis</a:t>
            </a:r>
            <a:r>
              <a:rPr sz="2000" spc="29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und </a:t>
            </a:r>
            <a:r>
              <a:rPr sz="2000" dirty="0">
                <a:latin typeface="Calibri"/>
                <a:cs typeface="Calibri"/>
              </a:rPr>
              <a:t>gültiger</a:t>
            </a:r>
            <a:r>
              <a:rPr sz="2000" spc="10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Reisepass</a:t>
            </a:r>
            <a:endParaRPr sz="2000" dirty="0">
              <a:latin typeface="Calibri"/>
              <a:cs typeface="Calibri"/>
            </a:endParaRPr>
          </a:p>
          <a:p>
            <a:pPr marL="298450" indent="-286385">
              <a:lnSpc>
                <a:spcPts val="1855"/>
              </a:lnSpc>
              <a:buFont typeface="Wingdings"/>
              <a:buChar char=""/>
              <a:tabLst>
                <a:tab pos="298450" algn="l"/>
                <a:tab pos="299085" algn="l"/>
              </a:tabLst>
            </a:pPr>
            <a:r>
              <a:rPr sz="2000" b="1" dirty="0">
                <a:latin typeface="Calibri"/>
                <a:cs typeface="Calibri"/>
              </a:rPr>
              <a:t>Für</a:t>
            </a:r>
            <a:r>
              <a:rPr sz="2000" b="1" spc="8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Nicht-EU-</a:t>
            </a:r>
            <a:r>
              <a:rPr sz="2000" b="1" dirty="0">
                <a:latin typeface="Calibri"/>
                <a:cs typeface="Calibri"/>
              </a:rPr>
              <a:t>Studenten</a:t>
            </a:r>
            <a:r>
              <a:rPr sz="2000" dirty="0">
                <a:latin typeface="Calibri"/>
                <a:cs typeface="Calibri"/>
              </a:rPr>
              <a:t>:</a:t>
            </a:r>
            <a:r>
              <a:rPr sz="2000" spc="3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Visum</a:t>
            </a:r>
            <a:r>
              <a:rPr sz="2000" spc="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für</a:t>
            </a:r>
            <a:r>
              <a:rPr sz="2000" spc="9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den</a:t>
            </a:r>
            <a:endParaRPr sz="2000" dirty="0">
              <a:latin typeface="Calibri"/>
              <a:cs typeface="Calibri"/>
            </a:endParaRPr>
          </a:p>
          <a:p>
            <a:pPr marL="298450">
              <a:lnSpc>
                <a:spcPct val="100000"/>
              </a:lnSpc>
              <a:spcBef>
                <a:spcPts val="90"/>
              </a:spcBef>
            </a:pPr>
            <a:r>
              <a:rPr sz="2000" dirty="0">
                <a:latin typeface="Calibri"/>
                <a:cs typeface="Calibri"/>
              </a:rPr>
              <a:t>langfristigen</a:t>
            </a:r>
            <a:r>
              <a:rPr sz="2000" spc="1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Aufenthalt</a:t>
            </a:r>
            <a:r>
              <a:rPr sz="2000" spc="1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(VLS-</a:t>
            </a:r>
            <a:r>
              <a:rPr sz="2000" spc="-25" dirty="0">
                <a:latin typeface="Calibri"/>
                <a:cs typeface="Calibri"/>
              </a:rPr>
              <a:t>TS)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60"/>
              </a:spcBef>
            </a:pPr>
            <a:r>
              <a:rPr sz="2000" b="1" spc="-10" dirty="0">
                <a:latin typeface="Calibri"/>
                <a:cs typeface="Calibri"/>
              </a:rPr>
              <a:t>Online-</a:t>
            </a:r>
            <a:r>
              <a:rPr sz="2000" b="1" dirty="0">
                <a:latin typeface="Calibri"/>
                <a:cs typeface="Calibri"/>
              </a:rPr>
              <a:t>Antrag:</a:t>
            </a:r>
            <a:r>
              <a:rPr sz="2000" b="1" spc="-7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visale.fr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34300" y="1152525"/>
            <a:ext cx="2247900" cy="78105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95375" y="542925"/>
            <a:ext cx="2790825" cy="381515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1206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Die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Wohnungssuche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764014" y="6667575"/>
            <a:ext cx="2209800" cy="9525"/>
          </a:xfrm>
          <a:custGeom>
            <a:avLst/>
            <a:gdLst/>
            <a:ahLst/>
            <a:cxnLst/>
            <a:rect l="l" t="t" r="r" b="b"/>
            <a:pathLst>
              <a:path w="2209800" h="9525">
                <a:moveTo>
                  <a:pt x="2209800" y="0"/>
                </a:moveTo>
                <a:lnTo>
                  <a:pt x="0" y="0"/>
                </a:lnTo>
                <a:lnTo>
                  <a:pt x="0" y="9525"/>
                </a:lnTo>
                <a:lnTo>
                  <a:pt x="2209800" y="9525"/>
                </a:lnTo>
                <a:lnTo>
                  <a:pt x="22098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95375" y="1085850"/>
            <a:ext cx="1419225" cy="378950"/>
          </a:xfrm>
          <a:prstGeom prst="rect">
            <a:avLst/>
          </a:prstGeom>
          <a:solidFill>
            <a:srgbClr val="D94E4A"/>
          </a:solidFill>
        </p:spPr>
        <p:txBody>
          <a:bodyPr vert="horz" wrap="square" lIns="0" tIns="952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7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und</a:t>
            </a:r>
            <a:r>
              <a:rPr sz="24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Tipps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226040" y="6327780"/>
            <a:ext cx="1782445" cy="2120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758680" y="6441430"/>
            <a:ext cx="2238375" cy="2705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www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all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em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gn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c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m</a:t>
            </a:r>
            <a:r>
              <a:rPr sz="1200" b="1" spc="-64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p</a:t>
            </a:r>
            <a:r>
              <a:rPr sz="1800" spc="-127" baseline="20833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1800" spc="-810" baseline="20833" dirty="0">
                <a:solidFill>
                  <a:srgbClr val="878787"/>
                </a:solidFill>
                <a:latin typeface="Calibri"/>
                <a:cs typeface="Calibri"/>
              </a:rPr>
              <a:t>9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u</a:t>
            </a:r>
            <a:r>
              <a:rPr sz="1200" b="1" spc="-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s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f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1200" b="1" spc="-7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n</a:t>
            </a:r>
            <a:r>
              <a:rPr sz="1200" b="1" spc="-5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c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o</a:t>
            </a:r>
            <a:r>
              <a:rPr sz="1200" b="1" spc="-5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g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64" y="395986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910320"/>
                </a:solidFill>
                <a:latin typeface="Calibri"/>
                <a:cs typeface="Calibri"/>
              </a:rPr>
              <a:t>1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96425" y="276225"/>
            <a:ext cx="2247900" cy="79057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5375" y="542925"/>
            <a:ext cx="962025" cy="381515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1206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5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Visale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5" name="object 5">
            <a:hlinkClick r:id="rId3"/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95475" y="1123950"/>
            <a:ext cx="8172450" cy="495300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9764014" y="6667575"/>
            <a:ext cx="2209800" cy="9525"/>
          </a:xfrm>
          <a:custGeom>
            <a:avLst/>
            <a:gdLst/>
            <a:ahLst/>
            <a:cxnLst/>
            <a:rect l="l" t="t" r="r" b="b"/>
            <a:pathLst>
              <a:path w="2209800" h="9525">
                <a:moveTo>
                  <a:pt x="2209800" y="0"/>
                </a:moveTo>
                <a:lnTo>
                  <a:pt x="0" y="0"/>
                </a:lnTo>
                <a:lnTo>
                  <a:pt x="0" y="9525"/>
                </a:lnTo>
                <a:lnTo>
                  <a:pt x="2209800" y="9525"/>
                </a:lnTo>
                <a:lnTo>
                  <a:pt x="22098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226040" y="6327780"/>
            <a:ext cx="1782445" cy="2120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58680" y="6441430"/>
            <a:ext cx="2238375" cy="2705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www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.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all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em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gn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.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c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m</a:t>
            </a:r>
            <a:r>
              <a:rPr sz="1200" b="1" spc="-640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p</a:t>
            </a:r>
            <a:r>
              <a:rPr sz="1800" spc="-127" baseline="20833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1800" spc="-810" baseline="20833" dirty="0">
                <a:solidFill>
                  <a:srgbClr val="878787"/>
                </a:solidFill>
                <a:latin typeface="Calibri"/>
                <a:cs typeface="Calibri"/>
              </a:rPr>
              <a:t>9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u</a:t>
            </a:r>
            <a:r>
              <a:rPr sz="1200" b="1" spc="-30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s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f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r</a:t>
            </a:r>
            <a:r>
              <a:rPr sz="1200" b="1" spc="-70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n</a:t>
            </a:r>
            <a:r>
              <a:rPr sz="1200" b="1" spc="-5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c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.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o</a:t>
            </a:r>
            <a:r>
              <a:rPr sz="1200" b="1" spc="-50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r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g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64" y="395986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910320"/>
                </a:solidFill>
                <a:latin typeface="Calibri"/>
                <a:cs typeface="Calibri"/>
              </a:rPr>
              <a:t>1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5338" y="2217991"/>
            <a:ext cx="6728461" cy="2633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Die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CROUS-Studentenwohnheime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"/>
              <a:tabLst>
                <a:tab pos="355600" algn="l"/>
                <a:tab pos="356235" algn="l"/>
              </a:tabLst>
            </a:pPr>
            <a:r>
              <a:rPr sz="2400" dirty="0">
                <a:latin typeface="Calibri"/>
                <a:cs typeface="Calibri"/>
              </a:rPr>
              <a:t>CROUS sind</a:t>
            </a:r>
            <a:r>
              <a:rPr sz="2400" spc="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regionale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Einrichtungen</a:t>
            </a:r>
            <a:endParaRPr sz="2400" dirty="0">
              <a:latin typeface="Calibri"/>
              <a:cs typeface="Calibri"/>
            </a:endParaRPr>
          </a:p>
          <a:p>
            <a:pPr marL="355600" marR="423545" indent="-343535">
              <a:lnSpc>
                <a:spcPct val="100800"/>
              </a:lnSpc>
              <a:spcBef>
                <a:spcPts val="75"/>
              </a:spcBef>
              <a:buFont typeface="Wingdings"/>
              <a:buChar char=""/>
              <a:tabLst>
                <a:tab pos="355600" algn="l"/>
                <a:tab pos="356235" algn="l"/>
              </a:tabLst>
            </a:pPr>
            <a:r>
              <a:rPr sz="2400" dirty="0">
                <a:latin typeface="Calibri"/>
                <a:cs typeface="Calibri"/>
              </a:rPr>
              <a:t>Die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Wohnheime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sind</a:t>
            </a:r>
            <a:r>
              <a:rPr sz="2400" spc="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für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alle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internationalen </a:t>
            </a:r>
            <a:r>
              <a:rPr sz="2400" dirty="0">
                <a:latin typeface="Calibri"/>
                <a:cs typeface="Calibri"/>
              </a:rPr>
              <a:t>Studierende </a:t>
            </a:r>
            <a:r>
              <a:rPr sz="2400" spc="-10" dirty="0">
                <a:latin typeface="Calibri"/>
                <a:cs typeface="Calibri"/>
              </a:rPr>
              <a:t>zugänglich</a:t>
            </a:r>
            <a:endParaRPr sz="2400" dirty="0">
              <a:latin typeface="Calibri"/>
              <a:cs typeface="Calibri"/>
            </a:endParaRPr>
          </a:p>
          <a:p>
            <a:pPr marL="355600" marR="5080" indent="-343535">
              <a:lnSpc>
                <a:spcPct val="104299"/>
              </a:lnSpc>
              <a:spcBef>
                <a:spcPts val="5"/>
              </a:spcBef>
              <a:buFont typeface="Wingdings"/>
              <a:buChar char=""/>
              <a:tabLst>
                <a:tab pos="355600" algn="l"/>
                <a:tab pos="356235" algn="l"/>
              </a:tabLst>
            </a:pPr>
            <a:r>
              <a:rPr sz="2400" dirty="0">
                <a:latin typeface="Calibri"/>
                <a:cs typeface="Calibri"/>
              </a:rPr>
              <a:t>Rufen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Sie die CROUS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Ihrer</a:t>
            </a:r>
            <a:r>
              <a:rPr sz="2400" spc="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Gastuniversität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an,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um </a:t>
            </a:r>
            <a:r>
              <a:rPr sz="2400" dirty="0">
                <a:latin typeface="Calibri"/>
                <a:cs typeface="Calibri"/>
              </a:rPr>
              <a:t>nach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Zimmer</a:t>
            </a:r>
            <a:r>
              <a:rPr sz="2400" spc="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Möglichkeiten</a:t>
            </a:r>
            <a:r>
              <a:rPr sz="2400" spc="-1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zu</a:t>
            </a:r>
            <a:r>
              <a:rPr sz="2400" spc="114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fragen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5375" y="542925"/>
            <a:ext cx="3933825" cy="381515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1206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CROUS-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Studentenwohnheim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24775" y="733425"/>
            <a:ext cx="1581150" cy="158115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9764014" y="6667575"/>
            <a:ext cx="2209800" cy="9525"/>
          </a:xfrm>
          <a:custGeom>
            <a:avLst/>
            <a:gdLst/>
            <a:ahLst/>
            <a:cxnLst/>
            <a:rect l="l" t="t" r="r" b="b"/>
            <a:pathLst>
              <a:path w="2209800" h="9525">
                <a:moveTo>
                  <a:pt x="2209800" y="0"/>
                </a:moveTo>
                <a:lnTo>
                  <a:pt x="0" y="0"/>
                </a:lnTo>
                <a:lnTo>
                  <a:pt x="0" y="9525"/>
                </a:lnTo>
                <a:lnTo>
                  <a:pt x="2209800" y="9525"/>
                </a:lnTo>
                <a:lnTo>
                  <a:pt x="22098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226040" y="6327780"/>
            <a:ext cx="1782445" cy="2120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58680" y="6441430"/>
            <a:ext cx="2238375" cy="2705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www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all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em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gn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c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m</a:t>
            </a:r>
            <a:r>
              <a:rPr sz="1200" b="1" spc="-64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p</a:t>
            </a:r>
            <a:r>
              <a:rPr sz="1800" spc="-127" baseline="20833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1800" spc="-810" baseline="20833" dirty="0">
                <a:solidFill>
                  <a:srgbClr val="878787"/>
                </a:solidFill>
                <a:latin typeface="Calibri"/>
                <a:cs typeface="Calibri"/>
              </a:rPr>
              <a:t>9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u</a:t>
            </a:r>
            <a:r>
              <a:rPr sz="1200" b="1" spc="-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s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f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1200" b="1" spc="-7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n</a:t>
            </a:r>
            <a:r>
              <a:rPr sz="1200" b="1" spc="-5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c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o</a:t>
            </a:r>
            <a:r>
              <a:rPr sz="1200" b="1" spc="-5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g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19825"/>
            <a:ext cx="12192000" cy="638175"/>
          </a:xfrm>
          <a:custGeom>
            <a:avLst/>
            <a:gdLst/>
            <a:ahLst/>
            <a:cxnLst/>
            <a:rect l="l" t="t" r="r" b="b"/>
            <a:pathLst>
              <a:path w="12192000" h="638175">
                <a:moveTo>
                  <a:pt x="12192000" y="0"/>
                </a:moveTo>
                <a:lnTo>
                  <a:pt x="0" y="0"/>
                </a:lnTo>
                <a:lnTo>
                  <a:pt x="0" y="638175"/>
                </a:lnTo>
                <a:lnTo>
                  <a:pt x="12192000" y="638175"/>
                </a:lnTo>
                <a:lnTo>
                  <a:pt x="12192000" y="0"/>
                </a:lnTo>
                <a:close/>
              </a:path>
            </a:pathLst>
          </a:custGeom>
          <a:solidFill>
            <a:srgbClr val="9103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42950" cy="1457325"/>
          </a:xfrm>
          <a:custGeom>
            <a:avLst/>
            <a:gdLst/>
            <a:ahLst/>
            <a:cxnLst/>
            <a:rect l="l" t="t" r="r" b="b"/>
            <a:pathLst>
              <a:path w="742950" h="1457325">
                <a:moveTo>
                  <a:pt x="19290" y="0"/>
                </a:moveTo>
                <a:lnTo>
                  <a:pt x="6251" y="0"/>
                </a:lnTo>
                <a:lnTo>
                  <a:pt x="0" y="5969"/>
                </a:lnTo>
                <a:lnTo>
                  <a:pt x="0" y="1457071"/>
                </a:lnTo>
                <a:lnTo>
                  <a:pt x="742835" y="741807"/>
                </a:lnTo>
                <a:lnTo>
                  <a:pt x="19290" y="0"/>
                </a:lnTo>
                <a:close/>
              </a:path>
            </a:pathLst>
          </a:custGeom>
          <a:solidFill>
            <a:srgbClr val="FF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564" y="395986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910320"/>
                </a:solidFill>
                <a:latin typeface="Calibri"/>
                <a:cs typeface="Calibri"/>
              </a:rPr>
              <a:t>1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15275" y="676275"/>
            <a:ext cx="2247900" cy="78105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95375" y="542925"/>
            <a:ext cx="2790825" cy="381515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1206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Die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Wohnungssuche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764014" y="6667575"/>
            <a:ext cx="2209800" cy="9525"/>
          </a:xfrm>
          <a:custGeom>
            <a:avLst/>
            <a:gdLst/>
            <a:ahLst/>
            <a:cxnLst/>
            <a:rect l="l" t="t" r="r" b="b"/>
            <a:pathLst>
              <a:path w="2209800" h="9525">
                <a:moveTo>
                  <a:pt x="2209800" y="0"/>
                </a:moveTo>
                <a:lnTo>
                  <a:pt x="0" y="0"/>
                </a:lnTo>
                <a:lnTo>
                  <a:pt x="0" y="9525"/>
                </a:lnTo>
                <a:lnTo>
                  <a:pt x="2209800" y="9525"/>
                </a:lnTo>
                <a:lnTo>
                  <a:pt x="22098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95375" y="1085850"/>
            <a:ext cx="1495425" cy="378950"/>
          </a:xfrm>
          <a:prstGeom prst="rect">
            <a:avLst/>
          </a:prstGeom>
          <a:solidFill>
            <a:srgbClr val="D94E4A"/>
          </a:solidFill>
        </p:spPr>
        <p:txBody>
          <a:bodyPr vert="horz" wrap="square" lIns="0" tIns="952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7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und</a:t>
            </a:r>
            <a:r>
              <a:rPr sz="24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Tipps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78733" y="2530982"/>
            <a:ext cx="2157983" cy="215798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9550" y="1714500"/>
            <a:ext cx="3114675" cy="440055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41407" y="2492882"/>
            <a:ext cx="2157984" cy="215798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576441" y="2939986"/>
            <a:ext cx="2416175" cy="1729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75F92"/>
                </a:solidFill>
                <a:latin typeface="Arial"/>
                <a:cs typeface="Arial"/>
              </a:rPr>
              <a:t>Dossier</a:t>
            </a:r>
            <a:r>
              <a:rPr sz="2400" b="1" spc="-55" dirty="0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375F92"/>
                </a:solidFill>
                <a:latin typeface="Arial"/>
                <a:cs typeface="Arial"/>
              </a:rPr>
              <a:t>Campus</a:t>
            </a:r>
            <a:endParaRPr sz="2400">
              <a:latin typeface="Arial"/>
              <a:cs typeface="Arial"/>
            </a:endParaRPr>
          </a:p>
          <a:p>
            <a:pPr marR="52069" algn="ctr">
              <a:lnSpc>
                <a:spcPts val="2845"/>
              </a:lnSpc>
              <a:spcBef>
                <a:spcPts val="50"/>
              </a:spcBef>
            </a:pPr>
            <a:r>
              <a:rPr sz="2400" b="1" spc="-10" dirty="0">
                <a:solidFill>
                  <a:srgbClr val="375F92"/>
                </a:solidFill>
                <a:latin typeface="Arial"/>
                <a:cs typeface="Arial"/>
              </a:rPr>
              <a:t>France:</a:t>
            </a:r>
            <a:endParaRPr sz="2400">
              <a:latin typeface="Arial"/>
              <a:cs typeface="Arial"/>
            </a:endParaRPr>
          </a:p>
          <a:p>
            <a:pPr marL="165100" marR="145415" indent="1270" algn="ctr">
              <a:lnSpc>
                <a:spcPts val="3829"/>
              </a:lnSpc>
              <a:spcBef>
                <a:spcPts val="80"/>
              </a:spcBef>
            </a:pPr>
            <a:r>
              <a:rPr sz="3200" b="1" dirty="0">
                <a:solidFill>
                  <a:srgbClr val="375F92"/>
                </a:solidFill>
                <a:latin typeface="Arial"/>
                <a:cs typeface="Arial"/>
              </a:rPr>
              <a:t>Wohnen</a:t>
            </a:r>
            <a:r>
              <a:rPr sz="3200" b="1" spc="-145" dirty="0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sz="3200" b="1" spc="-25" dirty="0">
                <a:solidFill>
                  <a:srgbClr val="375F92"/>
                </a:solidFill>
                <a:latin typeface="Arial"/>
                <a:cs typeface="Arial"/>
              </a:rPr>
              <a:t>in </a:t>
            </a:r>
            <a:r>
              <a:rPr sz="3200" b="1" spc="-10" dirty="0">
                <a:solidFill>
                  <a:srgbClr val="375F92"/>
                </a:solidFill>
                <a:latin typeface="Arial"/>
                <a:cs typeface="Arial"/>
              </a:rPr>
              <a:t>Frankreich</a:t>
            </a:r>
            <a:endParaRPr sz="3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226040" y="6327780"/>
            <a:ext cx="1782445" cy="2120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758680" y="6441430"/>
            <a:ext cx="2238375" cy="2705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www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.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all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em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gn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.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c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m</a:t>
            </a:r>
            <a:r>
              <a:rPr sz="1200" b="1" spc="-640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p</a:t>
            </a:r>
            <a:r>
              <a:rPr sz="1800" spc="-127" baseline="20833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1800" spc="-810" baseline="20833" dirty="0">
                <a:solidFill>
                  <a:srgbClr val="878787"/>
                </a:solidFill>
                <a:latin typeface="Calibri"/>
                <a:cs typeface="Calibri"/>
              </a:rPr>
              <a:t>9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u</a:t>
            </a:r>
            <a:r>
              <a:rPr sz="1200" b="1" spc="-30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s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f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r</a:t>
            </a:r>
            <a:r>
              <a:rPr sz="1200" b="1" spc="-70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n</a:t>
            </a:r>
            <a:r>
              <a:rPr sz="1200" b="1" spc="-55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c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.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o</a:t>
            </a:r>
            <a:r>
              <a:rPr sz="1200" b="1" spc="-50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r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18404" y="5654675"/>
            <a:ext cx="704469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https://</a:t>
            </a:r>
            <a:r>
              <a:rPr sz="1800" dirty="0">
                <a:latin typeface="Arial"/>
                <a:cs typeface="Arial"/>
                <a:hlinkClick r:id="rId7"/>
              </a:rPr>
              <a:t>www.allemagne.campusfrance.org/wohnen</a:t>
            </a:r>
            <a:r>
              <a:rPr sz="1800" dirty="0">
                <a:latin typeface="Arial"/>
                <a:cs typeface="Arial"/>
              </a:rPr>
              <a:t>-</a:t>
            </a:r>
            <a:r>
              <a:rPr sz="1800" spc="-10" dirty="0">
                <a:latin typeface="Arial"/>
                <a:cs typeface="Arial"/>
              </a:rPr>
              <a:t>studium-frankreich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64" y="395986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910320"/>
                </a:solidFill>
                <a:latin typeface="Calibri"/>
                <a:cs typeface="Calibri"/>
              </a:rPr>
              <a:t>1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2000" y="1450911"/>
            <a:ext cx="5572125" cy="15229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Sobald</a:t>
            </a:r>
            <a:r>
              <a:rPr sz="24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Sie</a:t>
            </a:r>
            <a:r>
              <a:rPr sz="2400" b="1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ein</a:t>
            </a:r>
            <a:r>
              <a:rPr sz="2400" b="1" spc="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Mietvertrag</a:t>
            </a:r>
            <a:r>
              <a:rPr sz="2400" b="1" spc="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haben!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b="1" dirty="0">
                <a:latin typeface="Calibri"/>
                <a:cs typeface="Calibri"/>
              </a:rPr>
              <a:t>Das</a:t>
            </a:r>
            <a:r>
              <a:rPr b="1" spc="-2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Wohngeld</a:t>
            </a:r>
            <a:r>
              <a:rPr b="1" spc="-9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(erst</a:t>
            </a:r>
            <a:r>
              <a:rPr b="1" spc="-8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ab</a:t>
            </a:r>
            <a:r>
              <a:rPr b="1" spc="-10" dirty="0">
                <a:latin typeface="Calibri"/>
                <a:cs typeface="Calibri"/>
              </a:rPr>
              <a:t> </a:t>
            </a:r>
            <a:r>
              <a:rPr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8</a:t>
            </a:r>
            <a:r>
              <a:rPr b="1" u="sng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Monate</a:t>
            </a:r>
            <a:r>
              <a:rPr b="1" spc="3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in</a:t>
            </a:r>
            <a:r>
              <a:rPr b="1" spc="-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Frankreich)</a:t>
            </a:r>
            <a:endParaRPr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dirty="0">
              <a:latin typeface="Calibri"/>
              <a:cs typeface="Calibri"/>
            </a:endParaRPr>
          </a:p>
          <a:p>
            <a:pPr marL="12700" marR="5080">
              <a:lnSpc>
                <a:spcPct val="105000"/>
              </a:lnSpc>
            </a:pPr>
            <a:r>
              <a:rPr dirty="0">
                <a:latin typeface="Calibri"/>
                <a:cs typeface="Calibri"/>
              </a:rPr>
              <a:t>In</a:t>
            </a:r>
            <a:r>
              <a:rPr spc="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Frankreich</a:t>
            </a:r>
            <a:r>
              <a:rPr spc="-10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CAF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(caisse</a:t>
            </a:r>
            <a:r>
              <a:rPr spc="-6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d‘allocations</a:t>
            </a:r>
            <a:r>
              <a:rPr spc="-12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familiales) genannt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7881" y="3349420"/>
            <a:ext cx="4658995" cy="256788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25"/>
              </a:spcBef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dirty="0">
                <a:latin typeface="Calibri"/>
                <a:cs typeface="Calibri"/>
              </a:rPr>
              <a:t>Für</a:t>
            </a:r>
            <a:r>
              <a:rPr spc="-6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alle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Studierenden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(auch</a:t>
            </a:r>
            <a:r>
              <a:rPr spc="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für</a:t>
            </a:r>
            <a:r>
              <a:rPr spc="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nicht</a:t>
            </a:r>
            <a:r>
              <a:rPr spc="-114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Franzosen)</a:t>
            </a:r>
            <a:endParaRPr dirty="0">
              <a:latin typeface="Calibri"/>
              <a:cs typeface="Calibri"/>
            </a:endParaRPr>
          </a:p>
          <a:p>
            <a:pPr marL="298450" marR="915035" indent="-285750">
              <a:lnSpc>
                <a:spcPct val="101000"/>
              </a:lnSpc>
              <a:spcBef>
                <a:spcPts val="75"/>
              </a:spcBef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dirty="0">
                <a:latin typeface="Calibri"/>
                <a:cs typeface="Calibri"/>
              </a:rPr>
              <a:t>Ca.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ein</a:t>
            </a:r>
            <a:r>
              <a:rPr spc="-6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Drittel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der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Monatsmiete</a:t>
            </a:r>
            <a:r>
              <a:rPr spc="-8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wird </a:t>
            </a:r>
            <a:r>
              <a:rPr spc="-10" dirty="0">
                <a:latin typeface="Calibri"/>
                <a:cs typeface="Calibri"/>
              </a:rPr>
              <a:t>zurückgezahlt</a:t>
            </a:r>
            <a:endParaRPr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5"/>
              </a:spcBef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dirty="0">
                <a:latin typeface="Calibri"/>
                <a:cs typeface="Calibri"/>
              </a:rPr>
              <a:t>Entweder APL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(Aide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personnalisée</a:t>
            </a:r>
            <a:r>
              <a:rPr spc="-75" dirty="0">
                <a:latin typeface="Calibri"/>
                <a:cs typeface="Calibri"/>
              </a:rPr>
              <a:t> </a:t>
            </a:r>
            <a:r>
              <a:rPr spc="-25" dirty="0">
                <a:latin typeface="Calibri"/>
                <a:cs typeface="Calibri"/>
              </a:rPr>
              <a:t>au</a:t>
            </a:r>
            <a:endParaRPr dirty="0">
              <a:latin typeface="Calibri"/>
              <a:cs typeface="Calibri"/>
            </a:endParaRPr>
          </a:p>
          <a:p>
            <a:pPr marL="298450" marR="306070">
              <a:lnSpc>
                <a:spcPct val="101000"/>
              </a:lnSpc>
              <a:spcBef>
                <a:spcPts val="75"/>
              </a:spcBef>
            </a:pPr>
            <a:r>
              <a:rPr dirty="0">
                <a:latin typeface="Calibri"/>
                <a:cs typeface="Calibri"/>
              </a:rPr>
              <a:t>logement)</a:t>
            </a:r>
            <a:r>
              <a:rPr spc="-7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oder ALS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(Allocation</a:t>
            </a:r>
            <a:r>
              <a:rPr spc="-11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de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logement </a:t>
            </a:r>
            <a:r>
              <a:rPr dirty="0">
                <a:latin typeface="Calibri"/>
                <a:cs typeface="Calibri"/>
              </a:rPr>
              <a:t>social),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je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nach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Wohnungsart</a:t>
            </a:r>
            <a:endParaRPr dirty="0">
              <a:latin typeface="Calibri"/>
              <a:cs typeface="Calibri"/>
            </a:endParaRPr>
          </a:p>
          <a:p>
            <a:pPr marL="298450" marR="298450" indent="-285750">
              <a:lnSpc>
                <a:spcPct val="100899"/>
              </a:lnSpc>
              <a:spcBef>
                <a:spcPts val="150"/>
              </a:spcBef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dirty="0">
                <a:latin typeface="Calibri"/>
                <a:cs typeface="Calibri"/>
              </a:rPr>
              <a:t>Online</a:t>
            </a:r>
            <a:r>
              <a:rPr spc="-8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zu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beantragen</a:t>
            </a:r>
            <a:r>
              <a:rPr spc="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–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auch</a:t>
            </a:r>
            <a:r>
              <a:rPr spc="-1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noch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nach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spc="-25" dirty="0">
                <a:latin typeface="Calibri"/>
                <a:cs typeface="Calibri"/>
              </a:rPr>
              <a:t>dem </a:t>
            </a:r>
            <a:r>
              <a:rPr dirty="0">
                <a:latin typeface="Calibri"/>
                <a:cs typeface="Calibri"/>
              </a:rPr>
              <a:t>Einzug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möglich</a:t>
            </a:r>
            <a:endParaRPr dirty="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678612" y="744537"/>
            <a:ext cx="4121150" cy="2673350"/>
            <a:chOff x="6678612" y="744537"/>
            <a:chExt cx="4121150" cy="2673350"/>
          </a:xfrm>
        </p:grpSpPr>
        <p:sp>
          <p:nvSpPr>
            <p:cNvPr id="6" name="object 6"/>
            <p:cNvSpPr/>
            <p:nvPr/>
          </p:nvSpPr>
          <p:spPr>
            <a:xfrm>
              <a:off x="6715125" y="781050"/>
              <a:ext cx="2590800" cy="2600325"/>
            </a:xfrm>
            <a:custGeom>
              <a:avLst/>
              <a:gdLst/>
              <a:ahLst/>
              <a:cxnLst/>
              <a:rect l="l" t="t" r="r" b="b"/>
              <a:pathLst>
                <a:path w="2590800" h="2600325">
                  <a:moveTo>
                    <a:pt x="0" y="1300099"/>
                  </a:moveTo>
                  <a:lnTo>
                    <a:pt x="889" y="1251330"/>
                  </a:lnTo>
                  <a:lnTo>
                    <a:pt x="3555" y="1203071"/>
                  </a:lnTo>
                  <a:lnTo>
                    <a:pt x="8000" y="1155319"/>
                  </a:lnTo>
                  <a:lnTo>
                    <a:pt x="14097" y="1107948"/>
                  </a:lnTo>
                  <a:lnTo>
                    <a:pt x="21844" y="1061212"/>
                  </a:lnTo>
                  <a:lnTo>
                    <a:pt x="31242" y="1015111"/>
                  </a:lnTo>
                  <a:lnTo>
                    <a:pt x="42291" y="969517"/>
                  </a:lnTo>
                  <a:lnTo>
                    <a:pt x="54864" y="924560"/>
                  </a:lnTo>
                  <a:lnTo>
                    <a:pt x="68960" y="880363"/>
                  </a:lnTo>
                  <a:lnTo>
                    <a:pt x="84708" y="836802"/>
                  </a:lnTo>
                  <a:lnTo>
                    <a:pt x="101853" y="794003"/>
                  </a:lnTo>
                  <a:lnTo>
                    <a:pt x="120396" y="751966"/>
                  </a:lnTo>
                  <a:lnTo>
                    <a:pt x="140461" y="710819"/>
                  </a:lnTo>
                  <a:lnTo>
                    <a:pt x="161798" y="670305"/>
                  </a:lnTo>
                  <a:lnTo>
                    <a:pt x="184657" y="630809"/>
                  </a:lnTo>
                  <a:lnTo>
                    <a:pt x="208660" y="592201"/>
                  </a:lnTo>
                  <a:lnTo>
                    <a:pt x="234060" y="554482"/>
                  </a:lnTo>
                  <a:lnTo>
                    <a:pt x="260730" y="517651"/>
                  </a:lnTo>
                  <a:lnTo>
                    <a:pt x="288671" y="481838"/>
                  </a:lnTo>
                  <a:lnTo>
                    <a:pt x="317753" y="447166"/>
                  </a:lnTo>
                  <a:lnTo>
                    <a:pt x="347979" y="413385"/>
                  </a:lnTo>
                  <a:lnTo>
                    <a:pt x="379475" y="380746"/>
                  </a:lnTo>
                  <a:lnTo>
                    <a:pt x="411988" y="349250"/>
                  </a:lnTo>
                  <a:lnTo>
                    <a:pt x="445516" y="318897"/>
                  </a:lnTo>
                  <a:lnTo>
                    <a:pt x="480186" y="289687"/>
                  </a:lnTo>
                  <a:lnTo>
                    <a:pt x="515874" y="261747"/>
                  </a:lnTo>
                  <a:lnTo>
                    <a:pt x="552450" y="234950"/>
                  </a:lnTo>
                  <a:lnTo>
                    <a:pt x="590042" y="209423"/>
                  </a:lnTo>
                  <a:lnTo>
                    <a:pt x="628523" y="185292"/>
                  </a:lnTo>
                  <a:lnTo>
                    <a:pt x="668020" y="162433"/>
                  </a:lnTo>
                  <a:lnTo>
                    <a:pt x="708278" y="140970"/>
                  </a:lnTo>
                  <a:lnTo>
                    <a:pt x="749300" y="120776"/>
                  </a:lnTo>
                  <a:lnTo>
                    <a:pt x="791209" y="102108"/>
                  </a:lnTo>
                  <a:lnTo>
                    <a:pt x="833881" y="84962"/>
                  </a:lnTo>
                  <a:lnTo>
                    <a:pt x="877189" y="69214"/>
                  </a:lnTo>
                  <a:lnTo>
                    <a:pt x="921257" y="54990"/>
                  </a:lnTo>
                  <a:lnTo>
                    <a:pt x="966089" y="42417"/>
                  </a:lnTo>
                  <a:lnTo>
                    <a:pt x="1011427" y="31369"/>
                  </a:lnTo>
                  <a:lnTo>
                    <a:pt x="1057402" y="21844"/>
                  </a:lnTo>
                  <a:lnTo>
                    <a:pt x="1104010" y="14097"/>
                  </a:lnTo>
                  <a:lnTo>
                    <a:pt x="1151127" y="8000"/>
                  </a:lnTo>
                  <a:lnTo>
                    <a:pt x="1198752" y="3555"/>
                  </a:lnTo>
                  <a:lnTo>
                    <a:pt x="1246885" y="888"/>
                  </a:lnTo>
                  <a:lnTo>
                    <a:pt x="1295400" y="0"/>
                  </a:lnTo>
                  <a:lnTo>
                    <a:pt x="1343914" y="888"/>
                  </a:lnTo>
                  <a:lnTo>
                    <a:pt x="1392047" y="3555"/>
                  </a:lnTo>
                  <a:lnTo>
                    <a:pt x="1439672" y="8000"/>
                  </a:lnTo>
                  <a:lnTo>
                    <a:pt x="1486789" y="14097"/>
                  </a:lnTo>
                  <a:lnTo>
                    <a:pt x="1533398" y="21844"/>
                  </a:lnTo>
                  <a:lnTo>
                    <a:pt x="1579372" y="31369"/>
                  </a:lnTo>
                  <a:lnTo>
                    <a:pt x="1624710" y="42417"/>
                  </a:lnTo>
                  <a:lnTo>
                    <a:pt x="1669542" y="54990"/>
                  </a:lnTo>
                  <a:lnTo>
                    <a:pt x="1713610" y="69214"/>
                  </a:lnTo>
                  <a:lnTo>
                    <a:pt x="1756918" y="84962"/>
                  </a:lnTo>
                  <a:lnTo>
                    <a:pt x="1799590" y="102108"/>
                  </a:lnTo>
                  <a:lnTo>
                    <a:pt x="1841500" y="120776"/>
                  </a:lnTo>
                  <a:lnTo>
                    <a:pt x="1882521" y="140970"/>
                  </a:lnTo>
                  <a:lnTo>
                    <a:pt x="1922779" y="162433"/>
                  </a:lnTo>
                  <a:lnTo>
                    <a:pt x="1962277" y="185292"/>
                  </a:lnTo>
                  <a:lnTo>
                    <a:pt x="2000757" y="209423"/>
                  </a:lnTo>
                  <a:lnTo>
                    <a:pt x="2038350" y="234950"/>
                  </a:lnTo>
                  <a:lnTo>
                    <a:pt x="2074926" y="261747"/>
                  </a:lnTo>
                  <a:lnTo>
                    <a:pt x="2110613" y="289687"/>
                  </a:lnTo>
                  <a:lnTo>
                    <a:pt x="2145283" y="318897"/>
                  </a:lnTo>
                  <a:lnTo>
                    <a:pt x="2178811" y="349250"/>
                  </a:lnTo>
                  <a:lnTo>
                    <a:pt x="2211324" y="380746"/>
                  </a:lnTo>
                  <a:lnTo>
                    <a:pt x="2242820" y="413385"/>
                  </a:lnTo>
                  <a:lnTo>
                    <a:pt x="2273046" y="447166"/>
                  </a:lnTo>
                  <a:lnTo>
                    <a:pt x="2302129" y="481838"/>
                  </a:lnTo>
                  <a:lnTo>
                    <a:pt x="2330069" y="517651"/>
                  </a:lnTo>
                  <a:lnTo>
                    <a:pt x="2356739" y="554482"/>
                  </a:lnTo>
                  <a:lnTo>
                    <a:pt x="2382139" y="592201"/>
                  </a:lnTo>
                  <a:lnTo>
                    <a:pt x="2406142" y="630809"/>
                  </a:lnTo>
                  <a:lnTo>
                    <a:pt x="2429002" y="670305"/>
                  </a:lnTo>
                  <a:lnTo>
                    <a:pt x="2450338" y="710819"/>
                  </a:lnTo>
                  <a:lnTo>
                    <a:pt x="2470404" y="751966"/>
                  </a:lnTo>
                  <a:lnTo>
                    <a:pt x="2488946" y="794003"/>
                  </a:lnTo>
                  <a:lnTo>
                    <a:pt x="2506091" y="836802"/>
                  </a:lnTo>
                  <a:lnTo>
                    <a:pt x="2521839" y="880363"/>
                  </a:lnTo>
                  <a:lnTo>
                    <a:pt x="2535935" y="924560"/>
                  </a:lnTo>
                  <a:lnTo>
                    <a:pt x="2548508" y="969517"/>
                  </a:lnTo>
                  <a:lnTo>
                    <a:pt x="2559557" y="1015111"/>
                  </a:lnTo>
                  <a:lnTo>
                    <a:pt x="2568955" y="1061212"/>
                  </a:lnTo>
                  <a:lnTo>
                    <a:pt x="2576703" y="1107948"/>
                  </a:lnTo>
                  <a:lnTo>
                    <a:pt x="2582799" y="1155319"/>
                  </a:lnTo>
                  <a:lnTo>
                    <a:pt x="2587244" y="1203071"/>
                  </a:lnTo>
                  <a:lnTo>
                    <a:pt x="2589910" y="1251330"/>
                  </a:lnTo>
                  <a:lnTo>
                    <a:pt x="2590800" y="1300099"/>
                  </a:lnTo>
                  <a:lnTo>
                    <a:pt x="2589910" y="1348866"/>
                  </a:lnTo>
                  <a:lnTo>
                    <a:pt x="2587244" y="1397127"/>
                  </a:lnTo>
                  <a:lnTo>
                    <a:pt x="2582799" y="1445005"/>
                  </a:lnTo>
                  <a:lnTo>
                    <a:pt x="2576703" y="1492250"/>
                  </a:lnTo>
                  <a:lnTo>
                    <a:pt x="2568955" y="1538986"/>
                  </a:lnTo>
                  <a:lnTo>
                    <a:pt x="2559557" y="1585214"/>
                  </a:lnTo>
                  <a:lnTo>
                    <a:pt x="2548508" y="1630679"/>
                  </a:lnTo>
                  <a:lnTo>
                    <a:pt x="2535935" y="1675638"/>
                  </a:lnTo>
                  <a:lnTo>
                    <a:pt x="2521839" y="1719961"/>
                  </a:lnTo>
                  <a:lnTo>
                    <a:pt x="2506091" y="1763395"/>
                  </a:lnTo>
                  <a:lnTo>
                    <a:pt x="2488946" y="1806194"/>
                  </a:lnTo>
                  <a:lnTo>
                    <a:pt x="2470404" y="1848230"/>
                  </a:lnTo>
                  <a:lnTo>
                    <a:pt x="2450338" y="1889505"/>
                  </a:lnTo>
                  <a:lnTo>
                    <a:pt x="2429002" y="1929891"/>
                  </a:lnTo>
                  <a:lnTo>
                    <a:pt x="2406142" y="1969515"/>
                  </a:lnTo>
                  <a:lnTo>
                    <a:pt x="2382139" y="2008124"/>
                  </a:lnTo>
                  <a:lnTo>
                    <a:pt x="2356739" y="2045842"/>
                  </a:lnTo>
                  <a:lnTo>
                    <a:pt x="2330069" y="2082673"/>
                  </a:lnTo>
                  <a:lnTo>
                    <a:pt x="2302129" y="2118360"/>
                  </a:lnTo>
                  <a:lnTo>
                    <a:pt x="2273046" y="2153158"/>
                  </a:lnTo>
                  <a:lnTo>
                    <a:pt x="2242820" y="2186940"/>
                  </a:lnTo>
                  <a:lnTo>
                    <a:pt x="2211324" y="2219579"/>
                  </a:lnTo>
                  <a:lnTo>
                    <a:pt x="2178811" y="2251075"/>
                  </a:lnTo>
                  <a:lnTo>
                    <a:pt x="2145283" y="2281428"/>
                  </a:lnTo>
                  <a:lnTo>
                    <a:pt x="2110613" y="2310638"/>
                  </a:lnTo>
                  <a:lnTo>
                    <a:pt x="2074926" y="2338578"/>
                  </a:lnTo>
                  <a:lnTo>
                    <a:pt x="2038350" y="2365375"/>
                  </a:lnTo>
                  <a:lnTo>
                    <a:pt x="2000757" y="2390902"/>
                  </a:lnTo>
                  <a:lnTo>
                    <a:pt x="1962277" y="2415032"/>
                  </a:lnTo>
                  <a:lnTo>
                    <a:pt x="1922779" y="2437891"/>
                  </a:lnTo>
                  <a:lnTo>
                    <a:pt x="1882521" y="2459354"/>
                  </a:lnTo>
                  <a:lnTo>
                    <a:pt x="1841500" y="2479548"/>
                  </a:lnTo>
                  <a:lnTo>
                    <a:pt x="1799590" y="2498216"/>
                  </a:lnTo>
                  <a:lnTo>
                    <a:pt x="1756918" y="2515362"/>
                  </a:lnTo>
                  <a:lnTo>
                    <a:pt x="1713610" y="2531110"/>
                  </a:lnTo>
                  <a:lnTo>
                    <a:pt x="1669542" y="2545334"/>
                  </a:lnTo>
                  <a:lnTo>
                    <a:pt x="1624710" y="2557907"/>
                  </a:lnTo>
                  <a:lnTo>
                    <a:pt x="1579372" y="2568955"/>
                  </a:lnTo>
                  <a:lnTo>
                    <a:pt x="1533398" y="2578480"/>
                  </a:lnTo>
                  <a:lnTo>
                    <a:pt x="1486789" y="2586228"/>
                  </a:lnTo>
                  <a:lnTo>
                    <a:pt x="1439672" y="2592324"/>
                  </a:lnTo>
                  <a:lnTo>
                    <a:pt x="1392047" y="2596769"/>
                  </a:lnTo>
                  <a:lnTo>
                    <a:pt x="1343914" y="2599436"/>
                  </a:lnTo>
                  <a:lnTo>
                    <a:pt x="1295400" y="2600325"/>
                  </a:lnTo>
                  <a:lnTo>
                    <a:pt x="1246885" y="2599436"/>
                  </a:lnTo>
                  <a:lnTo>
                    <a:pt x="1198752" y="2596769"/>
                  </a:lnTo>
                  <a:lnTo>
                    <a:pt x="1151127" y="2592324"/>
                  </a:lnTo>
                  <a:lnTo>
                    <a:pt x="1104010" y="2586228"/>
                  </a:lnTo>
                  <a:lnTo>
                    <a:pt x="1057402" y="2578480"/>
                  </a:lnTo>
                  <a:lnTo>
                    <a:pt x="1011427" y="2568955"/>
                  </a:lnTo>
                  <a:lnTo>
                    <a:pt x="966089" y="2557907"/>
                  </a:lnTo>
                  <a:lnTo>
                    <a:pt x="921257" y="2545334"/>
                  </a:lnTo>
                  <a:lnTo>
                    <a:pt x="877189" y="2531110"/>
                  </a:lnTo>
                  <a:lnTo>
                    <a:pt x="833881" y="2515362"/>
                  </a:lnTo>
                  <a:lnTo>
                    <a:pt x="791209" y="2498216"/>
                  </a:lnTo>
                  <a:lnTo>
                    <a:pt x="749300" y="2479548"/>
                  </a:lnTo>
                  <a:lnTo>
                    <a:pt x="708278" y="2459354"/>
                  </a:lnTo>
                  <a:lnTo>
                    <a:pt x="668020" y="2437891"/>
                  </a:lnTo>
                  <a:lnTo>
                    <a:pt x="628523" y="2415032"/>
                  </a:lnTo>
                  <a:lnTo>
                    <a:pt x="590042" y="2390902"/>
                  </a:lnTo>
                  <a:lnTo>
                    <a:pt x="552450" y="2365375"/>
                  </a:lnTo>
                  <a:lnTo>
                    <a:pt x="515874" y="2338578"/>
                  </a:lnTo>
                  <a:lnTo>
                    <a:pt x="480186" y="2310638"/>
                  </a:lnTo>
                  <a:lnTo>
                    <a:pt x="445516" y="2281428"/>
                  </a:lnTo>
                  <a:lnTo>
                    <a:pt x="411988" y="2251075"/>
                  </a:lnTo>
                  <a:lnTo>
                    <a:pt x="379475" y="2219579"/>
                  </a:lnTo>
                  <a:lnTo>
                    <a:pt x="347979" y="2186940"/>
                  </a:lnTo>
                  <a:lnTo>
                    <a:pt x="317753" y="2153158"/>
                  </a:lnTo>
                  <a:lnTo>
                    <a:pt x="288671" y="2118360"/>
                  </a:lnTo>
                  <a:lnTo>
                    <a:pt x="260730" y="2082673"/>
                  </a:lnTo>
                  <a:lnTo>
                    <a:pt x="234060" y="2045842"/>
                  </a:lnTo>
                  <a:lnTo>
                    <a:pt x="208660" y="2008124"/>
                  </a:lnTo>
                  <a:lnTo>
                    <a:pt x="184657" y="1969515"/>
                  </a:lnTo>
                  <a:lnTo>
                    <a:pt x="161798" y="1929891"/>
                  </a:lnTo>
                  <a:lnTo>
                    <a:pt x="140461" y="1889505"/>
                  </a:lnTo>
                  <a:lnTo>
                    <a:pt x="120396" y="1848230"/>
                  </a:lnTo>
                  <a:lnTo>
                    <a:pt x="101853" y="1806194"/>
                  </a:lnTo>
                  <a:lnTo>
                    <a:pt x="84708" y="1763395"/>
                  </a:lnTo>
                  <a:lnTo>
                    <a:pt x="68960" y="1719961"/>
                  </a:lnTo>
                  <a:lnTo>
                    <a:pt x="54864" y="1675638"/>
                  </a:lnTo>
                  <a:lnTo>
                    <a:pt x="42291" y="1630679"/>
                  </a:lnTo>
                  <a:lnTo>
                    <a:pt x="31242" y="1585214"/>
                  </a:lnTo>
                  <a:lnTo>
                    <a:pt x="21844" y="1538986"/>
                  </a:lnTo>
                  <a:lnTo>
                    <a:pt x="14097" y="1492250"/>
                  </a:lnTo>
                  <a:lnTo>
                    <a:pt x="8000" y="1445005"/>
                  </a:lnTo>
                  <a:lnTo>
                    <a:pt x="3555" y="1397127"/>
                  </a:lnTo>
                  <a:lnTo>
                    <a:pt x="889" y="1348866"/>
                  </a:lnTo>
                  <a:lnTo>
                    <a:pt x="0" y="1300099"/>
                  </a:lnTo>
                  <a:close/>
                </a:path>
              </a:pathLst>
            </a:custGeom>
            <a:ln w="73025">
              <a:solidFill>
                <a:srgbClr val="AD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886825" y="1314450"/>
              <a:ext cx="1876425" cy="1876425"/>
            </a:xfrm>
            <a:custGeom>
              <a:avLst/>
              <a:gdLst/>
              <a:ahLst/>
              <a:cxnLst/>
              <a:rect l="l" t="t" r="r" b="b"/>
              <a:pathLst>
                <a:path w="1876425" h="1876425">
                  <a:moveTo>
                    <a:pt x="938276" y="0"/>
                  </a:moveTo>
                  <a:lnTo>
                    <a:pt x="890016" y="1270"/>
                  </a:lnTo>
                  <a:lnTo>
                    <a:pt x="842264" y="4825"/>
                  </a:lnTo>
                  <a:lnTo>
                    <a:pt x="795401" y="10795"/>
                  </a:lnTo>
                  <a:lnTo>
                    <a:pt x="749173" y="19050"/>
                  </a:lnTo>
                  <a:lnTo>
                    <a:pt x="703706" y="29590"/>
                  </a:lnTo>
                  <a:lnTo>
                    <a:pt x="659256" y="42163"/>
                  </a:lnTo>
                  <a:lnTo>
                    <a:pt x="615569" y="56896"/>
                  </a:lnTo>
                  <a:lnTo>
                    <a:pt x="573024" y="73660"/>
                  </a:lnTo>
                  <a:lnTo>
                    <a:pt x="531495" y="92455"/>
                  </a:lnTo>
                  <a:lnTo>
                    <a:pt x="490981" y="113284"/>
                  </a:lnTo>
                  <a:lnTo>
                    <a:pt x="451739" y="135762"/>
                  </a:lnTo>
                  <a:lnTo>
                    <a:pt x="413639" y="160274"/>
                  </a:lnTo>
                  <a:lnTo>
                    <a:pt x="376808" y="186309"/>
                  </a:lnTo>
                  <a:lnTo>
                    <a:pt x="341375" y="214249"/>
                  </a:lnTo>
                  <a:lnTo>
                    <a:pt x="307340" y="243712"/>
                  </a:lnTo>
                  <a:lnTo>
                    <a:pt x="274827" y="274700"/>
                  </a:lnTo>
                  <a:lnTo>
                    <a:pt x="243713" y="307339"/>
                  </a:lnTo>
                  <a:lnTo>
                    <a:pt x="214249" y="341375"/>
                  </a:lnTo>
                  <a:lnTo>
                    <a:pt x="186435" y="376809"/>
                  </a:lnTo>
                  <a:lnTo>
                    <a:pt x="160274" y="413638"/>
                  </a:lnTo>
                  <a:lnTo>
                    <a:pt x="135763" y="451612"/>
                  </a:lnTo>
                  <a:lnTo>
                    <a:pt x="113283" y="490982"/>
                  </a:lnTo>
                  <a:lnTo>
                    <a:pt x="92455" y="531367"/>
                  </a:lnTo>
                  <a:lnTo>
                    <a:pt x="73659" y="573024"/>
                  </a:lnTo>
                  <a:lnTo>
                    <a:pt x="56896" y="615569"/>
                  </a:lnTo>
                  <a:lnTo>
                    <a:pt x="42164" y="659129"/>
                  </a:lnTo>
                  <a:lnTo>
                    <a:pt x="29591" y="703707"/>
                  </a:lnTo>
                  <a:lnTo>
                    <a:pt x="19050" y="749046"/>
                  </a:lnTo>
                  <a:lnTo>
                    <a:pt x="10795" y="795274"/>
                  </a:lnTo>
                  <a:lnTo>
                    <a:pt x="4825" y="842263"/>
                  </a:lnTo>
                  <a:lnTo>
                    <a:pt x="1270" y="889888"/>
                  </a:lnTo>
                  <a:lnTo>
                    <a:pt x="0" y="938149"/>
                  </a:lnTo>
                  <a:lnTo>
                    <a:pt x="1270" y="986409"/>
                  </a:lnTo>
                  <a:lnTo>
                    <a:pt x="4825" y="1034034"/>
                  </a:lnTo>
                  <a:lnTo>
                    <a:pt x="10795" y="1081024"/>
                  </a:lnTo>
                  <a:lnTo>
                    <a:pt x="19050" y="1127252"/>
                  </a:lnTo>
                  <a:lnTo>
                    <a:pt x="29591" y="1172717"/>
                  </a:lnTo>
                  <a:lnTo>
                    <a:pt x="42164" y="1217167"/>
                  </a:lnTo>
                  <a:lnTo>
                    <a:pt x="56896" y="1260855"/>
                  </a:lnTo>
                  <a:lnTo>
                    <a:pt x="73659" y="1303401"/>
                  </a:lnTo>
                  <a:lnTo>
                    <a:pt x="92455" y="1344929"/>
                  </a:lnTo>
                  <a:lnTo>
                    <a:pt x="113283" y="1385442"/>
                  </a:lnTo>
                  <a:lnTo>
                    <a:pt x="135763" y="1424686"/>
                  </a:lnTo>
                  <a:lnTo>
                    <a:pt x="160274" y="1462786"/>
                  </a:lnTo>
                  <a:lnTo>
                    <a:pt x="186435" y="1499615"/>
                  </a:lnTo>
                  <a:lnTo>
                    <a:pt x="214249" y="1535049"/>
                  </a:lnTo>
                  <a:lnTo>
                    <a:pt x="243713" y="1569085"/>
                  </a:lnTo>
                  <a:lnTo>
                    <a:pt x="274827" y="1601597"/>
                  </a:lnTo>
                  <a:lnTo>
                    <a:pt x="307340" y="1632712"/>
                  </a:lnTo>
                  <a:lnTo>
                    <a:pt x="341375" y="1662176"/>
                  </a:lnTo>
                  <a:lnTo>
                    <a:pt x="376808" y="1689989"/>
                  </a:lnTo>
                  <a:lnTo>
                    <a:pt x="413639" y="1716151"/>
                  </a:lnTo>
                  <a:lnTo>
                    <a:pt x="451739" y="1740662"/>
                  </a:lnTo>
                  <a:lnTo>
                    <a:pt x="490981" y="1763140"/>
                  </a:lnTo>
                  <a:lnTo>
                    <a:pt x="531495" y="1783969"/>
                  </a:lnTo>
                  <a:lnTo>
                    <a:pt x="573024" y="1802764"/>
                  </a:lnTo>
                  <a:lnTo>
                    <a:pt x="615569" y="1819528"/>
                  </a:lnTo>
                  <a:lnTo>
                    <a:pt x="659256" y="1834261"/>
                  </a:lnTo>
                  <a:lnTo>
                    <a:pt x="703706" y="1846834"/>
                  </a:lnTo>
                  <a:lnTo>
                    <a:pt x="749173" y="1857375"/>
                  </a:lnTo>
                  <a:lnTo>
                    <a:pt x="795401" y="1865629"/>
                  </a:lnTo>
                  <a:lnTo>
                    <a:pt x="842264" y="1871599"/>
                  </a:lnTo>
                  <a:lnTo>
                    <a:pt x="890016" y="1875154"/>
                  </a:lnTo>
                  <a:lnTo>
                    <a:pt x="938276" y="1876425"/>
                  </a:lnTo>
                  <a:lnTo>
                    <a:pt x="986535" y="1875154"/>
                  </a:lnTo>
                  <a:lnTo>
                    <a:pt x="1034160" y="1871599"/>
                  </a:lnTo>
                  <a:lnTo>
                    <a:pt x="1081151" y="1865629"/>
                  </a:lnTo>
                  <a:lnTo>
                    <a:pt x="1127378" y="1857375"/>
                  </a:lnTo>
                  <a:lnTo>
                    <a:pt x="1172718" y="1846834"/>
                  </a:lnTo>
                  <a:lnTo>
                    <a:pt x="1217295" y="1834261"/>
                  </a:lnTo>
                  <a:lnTo>
                    <a:pt x="1260855" y="1819528"/>
                  </a:lnTo>
                  <a:lnTo>
                    <a:pt x="1303401" y="1802764"/>
                  </a:lnTo>
                  <a:lnTo>
                    <a:pt x="1345056" y="1783969"/>
                  </a:lnTo>
                  <a:lnTo>
                    <a:pt x="1385443" y="1763140"/>
                  </a:lnTo>
                  <a:lnTo>
                    <a:pt x="1424813" y="1740662"/>
                  </a:lnTo>
                  <a:lnTo>
                    <a:pt x="1462785" y="1716151"/>
                  </a:lnTo>
                  <a:lnTo>
                    <a:pt x="1499616" y="1689989"/>
                  </a:lnTo>
                  <a:lnTo>
                    <a:pt x="1535049" y="1662176"/>
                  </a:lnTo>
                  <a:lnTo>
                    <a:pt x="1569084" y="1632712"/>
                  </a:lnTo>
                  <a:lnTo>
                    <a:pt x="1601597" y="1601597"/>
                  </a:lnTo>
                  <a:lnTo>
                    <a:pt x="1632711" y="1569085"/>
                  </a:lnTo>
                  <a:lnTo>
                    <a:pt x="1662176" y="1535049"/>
                  </a:lnTo>
                  <a:lnTo>
                    <a:pt x="1690116" y="1499615"/>
                  </a:lnTo>
                  <a:lnTo>
                    <a:pt x="1716151" y="1462786"/>
                  </a:lnTo>
                  <a:lnTo>
                    <a:pt x="1740661" y="1424686"/>
                  </a:lnTo>
                  <a:lnTo>
                    <a:pt x="1763141" y="1385442"/>
                  </a:lnTo>
                  <a:lnTo>
                    <a:pt x="1783969" y="1344929"/>
                  </a:lnTo>
                  <a:lnTo>
                    <a:pt x="1802765" y="1303401"/>
                  </a:lnTo>
                  <a:lnTo>
                    <a:pt x="1819528" y="1260855"/>
                  </a:lnTo>
                  <a:lnTo>
                    <a:pt x="1834260" y="1217167"/>
                  </a:lnTo>
                  <a:lnTo>
                    <a:pt x="1846833" y="1172717"/>
                  </a:lnTo>
                  <a:lnTo>
                    <a:pt x="1857375" y="1127252"/>
                  </a:lnTo>
                  <a:lnTo>
                    <a:pt x="1865629" y="1081024"/>
                  </a:lnTo>
                  <a:lnTo>
                    <a:pt x="1871599" y="1034034"/>
                  </a:lnTo>
                  <a:lnTo>
                    <a:pt x="1875154" y="986409"/>
                  </a:lnTo>
                  <a:lnTo>
                    <a:pt x="1876425" y="938149"/>
                  </a:lnTo>
                  <a:lnTo>
                    <a:pt x="1875154" y="889888"/>
                  </a:lnTo>
                  <a:lnTo>
                    <a:pt x="1871599" y="842263"/>
                  </a:lnTo>
                  <a:lnTo>
                    <a:pt x="1865629" y="795274"/>
                  </a:lnTo>
                  <a:lnTo>
                    <a:pt x="1857375" y="749046"/>
                  </a:lnTo>
                  <a:lnTo>
                    <a:pt x="1846833" y="703707"/>
                  </a:lnTo>
                  <a:lnTo>
                    <a:pt x="1834260" y="659129"/>
                  </a:lnTo>
                  <a:lnTo>
                    <a:pt x="1819528" y="615569"/>
                  </a:lnTo>
                  <a:lnTo>
                    <a:pt x="1802765" y="573024"/>
                  </a:lnTo>
                  <a:lnTo>
                    <a:pt x="1783969" y="531367"/>
                  </a:lnTo>
                  <a:lnTo>
                    <a:pt x="1763141" y="490982"/>
                  </a:lnTo>
                  <a:lnTo>
                    <a:pt x="1740661" y="451612"/>
                  </a:lnTo>
                  <a:lnTo>
                    <a:pt x="1716151" y="413638"/>
                  </a:lnTo>
                  <a:lnTo>
                    <a:pt x="1690116" y="376809"/>
                  </a:lnTo>
                  <a:lnTo>
                    <a:pt x="1662176" y="341375"/>
                  </a:lnTo>
                  <a:lnTo>
                    <a:pt x="1632711" y="307339"/>
                  </a:lnTo>
                  <a:lnTo>
                    <a:pt x="1601597" y="274700"/>
                  </a:lnTo>
                  <a:lnTo>
                    <a:pt x="1569084" y="243712"/>
                  </a:lnTo>
                  <a:lnTo>
                    <a:pt x="1535049" y="214249"/>
                  </a:lnTo>
                  <a:lnTo>
                    <a:pt x="1499616" y="186309"/>
                  </a:lnTo>
                  <a:lnTo>
                    <a:pt x="1462785" y="160274"/>
                  </a:lnTo>
                  <a:lnTo>
                    <a:pt x="1424813" y="135762"/>
                  </a:lnTo>
                  <a:lnTo>
                    <a:pt x="1385443" y="113284"/>
                  </a:lnTo>
                  <a:lnTo>
                    <a:pt x="1345056" y="92455"/>
                  </a:lnTo>
                  <a:lnTo>
                    <a:pt x="1303401" y="73660"/>
                  </a:lnTo>
                  <a:lnTo>
                    <a:pt x="1260855" y="56896"/>
                  </a:lnTo>
                  <a:lnTo>
                    <a:pt x="1217295" y="42163"/>
                  </a:lnTo>
                  <a:lnTo>
                    <a:pt x="1172718" y="29590"/>
                  </a:lnTo>
                  <a:lnTo>
                    <a:pt x="1127378" y="19050"/>
                  </a:lnTo>
                  <a:lnTo>
                    <a:pt x="1081151" y="10795"/>
                  </a:lnTo>
                  <a:lnTo>
                    <a:pt x="1034160" y="4825"/>
                  </a:lnTo>
                  <a:lnTo>
                    <a:pt x="986535" y="1270"/>
                  </a:lnTo>
                  <a:lnTo>
                    <a:pt x="9382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886825" y="1314450"/>
              <a:ext cx="1876425" cy="1876425"/>
            </a:xfrm>
            <a:custGeom>
              <a:avLst/>
              <a:gdLst/>
              <a:ahLst/>
              <a:cxnLst/>
              <a:rect l="l" t="t" r="r" b="b"/>
              <a:pathLst>
                <a:path w="1876425" h="1876425">
                  <a:moveTo>
                    <a:pt x="0" y="938149"/>
                  </a:moveTo>
                  <a:lnTo>
                    <a:pt x="1270" y="889888"/>
                  </a:lnTo>
                  <a:lnTo>
                    <a:pt x="4825" y="842263"/>
                  </a:lnTo>
                  <a:lnTo>
                    <a:pt x="10795" y="795274"/>
                  </a:lnTo>
                  <a:lnTo>
                    <a:pt x="19050" y="749046"/>
                  </a:lnTo>
                  <a:lnTo>
                    <a:pt x="29591" y="703707"/>
                  </a:lnTo>
                  <a:lnTo>
                    <a:pt x="42164" y="659129"/>
                  </a:lnTo>
                  <a:lnTo>
                    <a:pt x="56896" y="615569"/>
                  </a:lnTo>
                  <a:lnTo>
                    <a:pt x="73659" y="573024"/>
                  </a:lnTo>
                  <a:lnTo>
                    <a:pt x="92455" y="531367"/>
                  </a:lnTo>
                  <a:lnTo>
                    <a:pt x="113283" y="490982"/>
                  </a:lnTo>
                  <a:lnTo>
                    <a:pt x="135763" y="451612"/>
                  </a:lnTo>
                  <a:lnTo>
                    <a:pt x="160274" y="413638"/>
                  </a:lnTo>
                  <a:lnTo>
                    <a:pt x="186435" y="376809"/>
                  </a:lnTo>
                  <a:lnTo>
                    <a:pt x="214249" y="341375"/>
                  </a:lnTo>
                  <a:lnTo>
                    <a:pt x="243713" y="307339"/>
                  </a:lnTo>
                  <a:lnTo>
                    <a:pt x="274827" y="274700"/>
                  </a:lnTo>
                  <a:lnTo>
                    <a:pt x="307340" y="243712"/>
                  </a:lnTo>
                  <a:lnTo>
                    <a:pt x="341375" y="214249"/>
                  </a:lnTo>
                  <a:lnTo>
                    <a:pt x="376808" y="186309"/>
                  </a:lnTo>
                  <a:lnTo>
                    <a:pt x="413639" y="160274"/>
                  </a:lnTo>
                  <a:lnTo>
                    <a:pt x="451739" y="135762"/>
                  </a:lnTo>
                  <a:lnTo>
                    <a:pt x="490981" y="113284"/>
                  </a:lnTo>
                  <a:lnTo>
                    <a:pt x="531495" y="92455"/>
                  </a:lnTo>
                  <a:lnTo>
                    <a:pt x="573024" y="73660"/>
                  </a:lnTo>
                  <a:lnTo>
                    <a:pt x="615569" y="56896"/>
                  </a:lnTo>
                  <a:lnTo>
                    <a:pt x="659256" y="42163"/>
                  </a:lnTo>
                  <a:lnTo>
                    <a:pt x="703706" y="29590"/>
                  </a:lnTo>
                  <a:lnTo>
                    <a:pt x="749173" y="19050"/>
                  </a:lnTo>
                  <a:lnTo>
                    <a:pt x="795401" y="10795"/>
                  </a:lnTo>
                  <a:lnTo>
                    <a:pt x="842264" y="4825"/>
                  </a:lnTo>
                  <a:lnTo>
                    <a:pt x="890016" y="1270"/>
                  </a:lnTo>
                  <a:lnTo>
                    <a:pt x="938276" y="0"/>
                  </a:lnTo>
                  <a:lnTo>
                    <a:pt x="986535" y="1270"/>
                  </a:lnTo>
                  <a:lnTo>
                    <a:pt x="1034160" y="4825"/>
                  </a:lnTo>
                  <a:lnTo>
                    <a:pt x="1081151" y="10795"/>
                  </a:lnTo>
                  <a:lnTo>
                    <a:pt x="1127378" y="19050"/>
                  </a:lnTo>
                  <a:lnTo>
                    <a:pt x="1172718" y="29590"/>
                  </a:lnTo>
                  <a:lnTo>
                    <a:pt x="1217295" y="42163"/>
                  </a:lnTo>
                  <a:lnTo>
                    <a:pt x="1260855" y="56896"/>
                  </a:lnTo>
                  <a:lnTo>
                    <a:pt x="1303401" y="73660"/>
                  </a:lnTo>
                  <a:lnTo>
                    <a:pt x="1345056" y="92455"/>
                  </a:lnTo>
                  <a:lnTo>
                    <a:pt x="1385443" y="113284"/>
                  </a:lnTo>
                  <a:lnTo>
                    <a:pt x="1424813" y="135762"/>
                  </a:lnTo>
                  <a:lnTo>
                    <a:pt x="1462785" y="160274"/>
                  </a:lnTo>
                  <a:lnTo>
                    <a:pt x="1499616" y="186309"/>
                  </a:lnTo>
                  <a:lnTo>
                    <a:pt x="1535049" y="214249"/>
                  </a:lnTo>
                  <a:lnTo>
                    <a:pt x="1569084" y="243712"/>
                  </a:lnTo>
                  <a:lnTo>
                    <a:pt x="1601597" y="274700"/>
                  </a:lnTo>
                  <a:lnTo>
                    <a:pt x="1632711" y="307339"/>
                  </a:lnTo>
                  <a:lnTo>
                    <a:pt x="1662176" y="341375"/>
                  </a:lnTo>
                  <a:lnTo>
                    <a:pt x="1690116" y="376809"/>
                  </a:lnTo>
                  <a:lnTo>
                    <a:pt x="1716151" y="413638"/>
                  </a:lnTo>
                  <a:lnTo>
                    <a:pt x="1740661" y="451612"/>
                  </a:lnTo>
                  <a:lnTo>
                    <a:pt x="1763141" y="490982"/>
                  </a:lnTo>
                  <a:lnTo>
                    <a:pt x="1783969" y="531367"/>
                  </a:lnTo>
                  <a:lnTo>
                    <a:pt x="1802765" y="573024"/>
                  </a:lnTo>
                  <a:lnTo>
                    <a:pt x="1819528" y="615569"/>
                  </a:lnTo>
                  <a:lnTo>
                    <a:pt x="1834260" y="659129"/>
                  </a:lnTo>
                  <a:lnTo>
                    <a:pt x="1846833" y="703707"/>
                  </a:lnTo>
                  <a:lnTo>
                    <a:pt x="1857375" y="749046"/>
                  </a:lnTo>
                  <a:lnTo>
                    <a:pt x="1865629" y="795274"/>
                  </a:lnTo>
                  <a:lnTo>
                    <a:pt x="1871599" y="842263"/>
                  </a:lnTo>
                  <a:lnTo>
                    <a:pt x="1875154" y="889888"/>
                  </a:lnTo>
                  <a:lnTo>
                    <a:pt x="1876425" y="938149"/>
                  </a:lnTo>
                  <a:lnTo>
                    <a:pt x="1875154" y="986409"/>
                  </a:lnTo>
                  <a:lnTo>
                    <a:pt x="1871599" y="1034034"/>
                  </a:lnTo>
                  <a:lnTo>
                    <a:pt x="1865629" y="1081024"/>
                  </a:lnTo>
                  <a:lnTo>
                    <a:pt x="1857375" y="1127252"/>
                  </a:lnTo>
                  <a:lnTo>
                    <a:pt x="1846833" y="1172717"/>
                  </a:lnTo>
                  <a:lnTo>
                    <a:pt x="1834260" y="1217167"/>
                  </a:lnTo>
                  <a:lnTo>
                    <a:pt x="1819528" y="1260855"/>
                  </a:lnTo>
                  <a:lnTo>
                    <a:pt x="1802765" y="1303401"/>
                  </a:lnTo>
                  <a:lnTo>
                    <a:pt x="1783969" y="1344929"/>
                  </a:lnTo>
                  <a:lnTo>
                    <a:pt x="1763141" y="1385442"/>
                  </a:lnTo>
                  <a:lnTo>
                    <a:pt x="1740661" y="1424686"/>
                  </a:lnTo>
                  <a:lnTo>
                    <a:pt x="1716151" y="1462786"/>
                  </a:lnTo>
                  <a:lnTo>
                    <a:pt x="1690116" y="1499615"/>
                  </a:lnTo>
                  <a:lnTo>
                    <a:pt x="1662176" y="1535049"/>
                  </a:lnTo>
                  <a:lnTo>
                    <a:pt x="1632711" y="1569085"/>
                  </a:lnTo>
                  <a:lnTo>
                    <a:pt x="1601597" y="1601597"/>
                  </a:lnTo>
                  <a:lnTo>
                    <a:pt x="1569084" y="1632712"/>
                  </a:lnTo>
                  <a:lnTo>
                    <a:pt x="1535049" y="1662176"/>
                  </a:lnTo>
                  <a:lnTo>
                    <a:pt x="1499616" y="1689989"/>
                  </a:lnTo>
                  <a:lnTo>
                    <a:pt x="1462785" y="1716151"/>
                  </a:lnTo>
                  <a:lnTo>
                    <a:pt x="1424813" y="1740662"/>
                  </a:lnTo>
                  <a:lnTo>
                    <a:pt x="1385443" y="1763140"/>
                  </a:lnTo>
                  <a:lnTo>
                    <a:pt x="1345056" y="1783969"/>
                  </a:lnTo>
                  <a:lnTo>
                    <a:pt x="1303401" y="1802764"/>
                  </a:lnTo>
                  <a:lnTo>
                    <a:pt x="1260855" y="1819528"/>
                  </a:lnTo>
                  <a:lnTo>
                    <a:pt x="1217295" y="1834261"/>
                  </a:lnTo>
                  <a:lnTo>
                    <a:pt x="1172718" y="1846834"/>
                  </a:lnTo>
                  <a:lnTo>
                    <a:pt x="1127378" y="1857375"/>
                  </a:lnTo>
                  <a:lnTo>
                    <a:pt x="1081151" y="1865629"/>
                  </a:lnTo>
                  <a:lnTo>
                    <a:pt x="1034160" y="1871599"/>
                  </a:lnTo>
                  <a:lnTo>
                    <a:pt x="986535" y="1875154"/>
                  </a:lnTo>
                  <a:lnTo>
                    <a:pt x="938276" y="1876425"/>
                  </a:lnTo>
                  <a:lnTo>
                    <a:pt x="890016" y="1875154"/>
                  </a:lnTo>
                  <a:lnTo>
                    <a:pt x="842264" y="1871599"/>
                  </a:lnTo>
                  <a:lnTo>
                    <a:pt x="795401" y="1865629"/>
                  </a:lnTo>
                  <a:lnTo>
                    <a:pt x="749173" y="1857375"/>
                  </a:lnTo>
                  <a:lnTo>
                    <a:pt x="703706" y="1846834"/>
                  </a:lnTo>
                  <a:lnTo>
                    <a:pt x="659256" y="1834261"/>
                  </a:lnTo>
                  <a:lnTo>
                    <a:pt x="615569" y="1819528"/>
                  </a:lnTo>
                  <a:lnTo>
                    <a:pt x="573024" y="1802764"/>
                  </a:lnTo>
                  <a:lnTo>
                    <a:pt x="531495" y="1783969"/>
                  </a:lnTo>
                  <a:lnTo>
                    <a:pt x="490981" y="1763140"/>
                  </a:lnTo>
                  <a:lnTo>
                    <a:pt x="451739" y="1740662"/>
                  </a:lnTo>
                  <a:lnTo>
                    <a:pt x="413639" y="1716151"/>
                  </a:lnTo>
                  <a:lnTo>
                    <a:pt x="376808" y="1689989"/>
                  </a:lnTo>
                  <a:lnTo>
                    <a:pt x="341375" y="1662176"/>
                  </a:lnTo>
                  <a:lnTo>
                    <a:pt x="307340" y="1632712"/>
                  </a:lnTo>
                  <a:lnTo>
                    <a:pt x="274827" y="1601597"/>
                  </a:lnTo>
                  <a:lnTo>
                    <a:pt x="243713" y="1569085"/>
                  </a:lnTo>
                  <a:lnTo>
                    <a:pt x="214249" y="1535049"/>
                  </a:lnTo>
                  <a:lnTo>
                    <a:pt x="186435" y="1499615"/>
                  </a:lnTo>
                  <a:lnTo>
                    <a:pt x="160274" y="1462786"/>
                  </a:lnTo>
                  <a:lnTo>
                    <a:pt x="135763" y="1424686"/>
                  </a:lnTo>
                  <a:lnTo>
                    <a:pt x="113283" y="1385442"/>
                  </a:lnTo>
                  <a:lnTo>
                    <a:pt x="92455" y="1344929"/>
                  </a:lnTo>
                  <a:lnTo>
                    <a:pt x="73659" y="1303401"/>
                  </a:lnTo>
                  <a:lnTo>
                    <a:pt x="56896" y="1260855"/>
                  </a:lnTo>
                  <a:lnTo>
                    <a:pt x="42164" y="1217167"/>
                  </a:lnTo>
                  <a:lnTo>
                    <a:pt x="29591" y="1172717"/>
                  </a:lnTo>
                  <a:lnTo>
                    <a:pt x="19050" y="1127252"/>
                  </a:lnTo>
                  <a:lnTo>
                    <a:pt x="10795" y="1081024"/>
                  </a:lnTo>
                  <a:lnTo>
                    <a:pt x="4825" y="1034034"/>
                  </a:lnTo>
                  <a:lnTo>
                    <a:pt x="1270" y="986409"/>
                  </a:lnTo>
                  <a:lnTo>
                    <a:pt x="0" y="938149"/>
                  </a:lnTo>
                  <a:close/>
                </a:path>
              </a:pathLst>
            </a:custGeom>
            <a:ln w="73025">
              <a:solidFill>
                <a:srgbClr val="AD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48750" y="1828800"/>
              <a:ext cx="1562100" cy="7239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72350" y="1495425"/>
              <a:ext cx="1276350" cy="1247775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95375" y="542925"/>
            <a:ext cx="4257675" cy="400050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1206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Die</a:t>
            </a:r>
            <a:r>
              <a:rPr sz="24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Finanzierungsmöglichkeiten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764014" y="6667575"/>
            <a:ext cx="2209800" cy="9525"/>
          </a:xfrm>
          <a:custGeom>
            <a:avLst/>
            <a:gdLst/>
            <a:ahLst/>
            <a:cxnLst/>
            <a:rect l="l" t="t" r="r" b="b"/>
            <a:pathLst>
              <a:path w="2209800" h="9525">
                <a:moveTo>
                  <a:pt x="2209800" y="0"/>
                </a:moveTo>
                <a:lnTo>
                  <a:pt x="0" y="0"/>
                </a:lnTo>
                <a:lnTo>
                  <a:pt x="0" y="9525"/>
                </a:lnTo>
                <a:lnTo>
                  <a:pt x="2209800" y="9525"/>
                </a:lnTo>
                <a:lnTo>
                  <a:pt x="22098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781800" y="3719512"/>
            <a:ext cx="4929251" cy="2104422"/>
          </a:xfrm>
          <a:prstGeom prst="rect">
            <a:avLst/>
          </a:prstGeom>
          <a:ln w="28575">
            <a:solidFill>
              <a:srgbClr val="ADABAB"/>
            </a:solidFill>
          </a:ln>
        </p:spPr>
        <p:txBody>
          <a:bodyPr vert="horz" wrap="square" lIns="0" tIns="95250" rIns="0" bIns="0" rtlCol="0">
            <a:spAutoFit/>
          </a:bodyPr>
          <a:lstStyle/>
          <a:p>
            <a:pPr marL="243840">
              <a:lnSpc>
                <a:spcPct val="100000"/>
              </a:lnSpc>
              <a:spcBef>
                <a:spcPts val="750"/>
              </a:spcBef>
            </a:pPr>
            <a:r>
              <a:rPr b="1" spc="-10" dirty="0">
                <a:latin typeface="Calibri"/>
                <a:cs typeface="Calibri"/>
              </a:rPr>
              <a:t>Erforderliche</a:t>
            </a:r>
            <a:r>
              <a:rPr b="1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Unterlagen</a:t>
            </a:r>
            <a:endParaRPr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0" dirty="0">
              <a:latin typeface="Calibri"/>
              <a:cs typeface="Calibri"/>
            </a:endParaRPr>
          </a:p>
          <a:p>
            <a:pPr marL="539115" indent="-295910">
              <a:lnSpc>
                <a:spcPct val="100000"/>
              </a:lnSpc>
              <a:buFont typeface="Wingdings"/>
              <a:buChar char=""/>
              <a:tabLst>
                <a:tab pos="539115" algn="l"/>
                <a:tab pos="539750" algn="l"/>
              </a:tabLst>
            </a:pPr>
            <a:r>
              <a:rPr spc="-10" dirty="0">
                <a:latin typeface="Calibri"/>
                <a:cs typeface="Calibri"/>
              </a:rPr>
              <a:t>Mietvertrag</a:t>
            </a:r>
            <a:endParaRPr dirty="0">
              <a:latin typeface="Calibri"/>
              <a:cs typeface="Calibri"/>
            </a:endParaRPr>
          </a:p>
          <a:p>
            <a:pPr marL="539115" indent="-29591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539115" algn="l"/>
                <a:tab pos="539750" algn="l"/>
              </a:tabLst>
            </a:pPr>
            <a:r>
              <a:rPr spc="-10" dirty="0">
                <a:latin typeface="Calibri"/>
                <a:cs typeface="Calibri"/>
              </a:rPr>
              <a:t>Studentenausweis</a:t>
            </a:r>
            <a:endParaRPr dirty="0">
              <a:latin typeface="Calibri"/>
              <a:cs typeface="Calibri"/>
            </a:endParaRPr>
          </a:p>
          <a:p>
            <a:pPr marL="539115" indent="-295910">
              <a:lnSpc>
                <a:spcPct val="100000"/>
              </a:lnSpc>
              <a:spcBef>
                <a:spcPts val="15"/>
              </a:spcBef>
              <a:buFont typeface="Wingdings"/>
              <a:buChar char=""/>
              <a:tabLst>
                <a:tab pos="539115" algn="l"/>
                <a:tab pos="539750" algn="l"/>
              </a:tabLst>
            </a:pPr>
            <a:r>
              <a:rPr dirty="0">
                <a:latin typeface="Calibri"/>
                <a:cs typeface="Calibri"/>
              </a:rPr>
              <a:t>RIB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(Relevé</a:t>
            </a:r>
            <a:r>
              <a:rPr spc="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d‘identité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bancaire)</a:t>
            </a:r>
            <a:r>
              <a:rPr spc="-8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=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IBAN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FF0000"/>
                </a:solidFill>
                <a:latin typeface="Calibri"/>
                <a:cs typeface="Calibri"/>
              </a:rPr>
              <a:t>français</a:t>
            </a:r>
            <a:endParaRPr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539115" indent="-29591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539115" algn="l"/>
                <a:tab pos="539750" algn="l"/>
              </a:tabLst>
            </a:pPr>
            <a:r>
              <a:rPr spc="-10" dirty="0">
                <a:latin typeface="Calibri"/>
                <a:cs typeface="Calibri"/>
              </a:rPr>
              <a:t>Personalausweis</a:t>
            </a:r>
            <a:endParaRPr dirty="0">
              <a:latin typeface="Calibri"/>
              <a:cs typeface="Calibri"/>
            </a:endParaRPr>
          </a:p>
          <a:p>
            <a:pPr marL="539115" indent="-295910">
              <a:lnSpc>
                <a:spcPct val="100000"/>
              </a:lnSpc>
              <a:spcBef>
                <a:spcPts val="90"/>
              </a:spcBef>
              <a:buFont typeface="Wingdings"/>
              <a:buChar char=""/>
              <a:tabLst>
                <a:tab pos="539115" algn="l"/>
                <a:tab pos="539750" algn="l"/>
              </a:tabLst>
            </a:pPr>
            <a:r>
              <a:rPr spc="-10" dirty="0">
                <a:latin typeface="Calibri"/>
                <a:cs typeface="Calibri"/>
              </a:rPr>
              <a:t>Geburtsurkunde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226040" y="6327780"/>
            <a:ext cx="1782445" cy="2120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758680" y="6441430"/>
            <a:ext cx="2238375" cy="2705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www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.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all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em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gn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.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c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m</a:t>
            </a:r>
            <a:r>
              <a:rPr sz="1200" b="1" spc="-64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p</a:t>
            </a:r>
            <a:r>
              <a:rPr sz="1800" spc="-127" baseline="20833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1800" spc="-810" baseline="20833" dirty="0">
                <a:solidFill>
                  <a:srgbClr val="878787"/>
                </a:solidFill>
                <a:latin typeface="Calibri"/>
                <a:cs typeface="Calibri"/>
              </a:rPr>
              <a:t>9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u</a:t>
            </a:r>
            <a:r>
              <a:rPr sz="1200" b="1" spc="-3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s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f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r</a:t>
            </a:r>
            <a:r>
              <a:rPr sz="1200" b="1" spc="-7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n</a:t>
            </a:r>
            <a:r>
              <a:rPr sz="1200" b="1" spc="-5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c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.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o</a:t>
            </a:r>
            <a:r>
              <a:rPr sz="1200" b="1" spc="-5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r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g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64" y="395986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910320"/>
                </a:solidFill>
                <a:latin typeface="Calibri"/>
                <a:cs typeface="Calibri"/>
              </a:rPr>
              <a:t>1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95375" y="1828800"/>
            <a:ext cx="4811395" cy="28688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8450" marR="5080" indent="-285750">
              <a:lnSpc>
                <a:spcPct val="101000"/>
              </a:lnSpc>
              <a:spcBef>
                <a:spcPts val="105"/>
              </a:spcBef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sz="2000" dirty="0">
                <a:latin typeface="Calibri"/>
                <a:cs typeface="Calibri"/>
              </a:rPr>
              <a:t>ERASMUS+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(540€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Monat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–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690€ </a:t>
            </a:r>
            <a:r>
              <a:rPr sz="2000" spc="-10" dirty="0">
                <a:latin typeface="Calibri"/>
                <a:cs typeface="Calibri"/>
              </a:rPr>
              <a:t>für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ein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Praktikum)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"/>
            </a:pPr>
            <a:endParaRPr sz="2400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sz="2000" spc="-10" dirty="0">
                <a:latin typeface="Calibri"/>
                <a:cs typeface="Calibri"/>
              </a:rPr>
              <a:t>Starter-</a:t>
            </a:r>
            <a:r>
              <a:rPr sz="2000" dirty="0">
                <a:latin typeface="Calibri"/>
                <a:cs typeface="Calibri"/>
              </a:rPr>
              <a:t>Kit</a:t>
            </a:r>
            <a:r>
              <a:rPr sz="2000" spc="-1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von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BayFrance</a:t>
            </a:r>
            <a:endParaRPr lang="fr-FR" sz="2000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297815" algn="l"/>
                <a:tab pos="298450" algn="l"/>
              </a:tabLst>
            </a:pPr>
            <a:endParaRPr lang="fr-FR" sz="2000" spc="-10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lang="fr-FR" sz="2000" spc="-10" dirty="0">
                <a:latin typeface="Calibri"/>
                <a:cs typeface="Calibri"/>
              </a:rPr>
              <a:t>DFJW </a:t>
            </a:r>
            <a:r>
              <a:rPr lang="fr-FR" sz="2000" spc="-10" dirty="0" err="1">
                <a:latin typeface="Calibri"/>
                <a:cs typeface="Calibri"/>
              </a:rPr>
              <a:t>Stipendium</a:t>
            </a:r>
            <a:r>
              <a:rPr lang="fr-FR" sz="2000" spc="-10" dirty="0">
                <a:latin typeface="Calibri"/>
                <a:cs typeface="Calibri"/>
              </a:rPr>
              <a:t> </a:t>
            </a:r>
            <a:r>
              <a:rPr lang="fr-FR" sz="2000" spc="-10" dirty="0" err="1">
                <a:latin typeface="Calibri"/>
                <a:cs typeface="Calibri"/>
              </a:rPr>
              <a:t>für</a:t>
            </a:r>
            <a:r>
              <a:rPr lang="fr-FR" sz="2000" spc="-10" dirty="0">
                <a:latin typeface="Calibri"/>
                <a:cs typeface="Calibri"/>
              </a:rPr>
              <a:t> </a:t>
            </a:r>
            <a:r>
              <a:rPr lang="fr-FR" sz="2000" spc="-10" dirty="0" err="1">
                <a:latin typeface="Calibri"/>
                <a:cs typeface="Calibri"/>
              </a:rPr>
              <a:t>ein</a:t>
            </a:r>
            <a:r>
              <a:rPr lang="fr-FR" sz="2000" spc="-10" dirty="0">
                <a:latin typeface="Calibri"/>
                <a:cs typeface="Calibri"/>
              </a:rPr>
              <a:t> </a:t>
            </a:r>
            <a:r>
              <a:rPr lang="fr-FR" sz="2000" spc="-10" dirty="0" err="1">
                <a:latin typeface="Calibri"/>
                <a:cs typeface="Calibri"/>
              </a:rPr>
              <a:t>Praktikum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"/>
            </a:pPr>
            <a:endParaRPr sz="2000" dirty="0">
              <a:latin typeface="Calibri"/>
              <a:cs typeface="Calibri"/>
            </a:endParaRPr>
          </a:p>
          <a:p>
            <a:pPr marL="298450" marR="73660" indent="-285750">
              <a:lnSpc>
                <a:spcPct val="104900"/>
              </a:lnSpc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sz="2000" dirty="0">
                <a:latin typeface="Calibri"/>
                <a:cs typeface="Calibri"/>
              </a:rPr>
              <a:t>Andere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Stipendien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durch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die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online </a:t>
            </a:r>
            <a:r>
              <a:rPr sz="2000" dirty="0">
                <a:latin typeface="Calibri"/>
                <a:cs typeface="Calibri"/>
              </a:rPr>
              <a:t>Suchmaschine</a:t>
            </a:r>
            <a:r>
              <a:rPr sz="2000" spc="-1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von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Campus</a:t>
            </a:r>
            <a:r>
              <a:rPr sz="2000" spc="-114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France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5375" y="542925"/>
            <a:ext cx="4229100" cy="400050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1206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Die</a:t>
            </a:r>
            <a:r>
              <a:rPr sz="24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Finanzierungsmöglichkeiten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19925" y="4381500"/>
            <a:ext cx="3810000" cy="6477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29600" y="2009775"/>
            <a:ext cx="1438275" cy="73342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34350" y="3124200"/>
            <a:ext cx="1590675" cy="1057275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9764014" y="6667575"/>
            <a:ext cx="2209800" cy="9525"/>
          </a:xfrm>
          <a:custGeom>
            <a:avLst/>
            <a:gdLst/>
            <a:ahLst/>
            <a:cxnLst/>
            <a:rect l="l" t="t" r="r" b="b"/>
            <a:pathLst>
              <a:path w="2209800" h="9525">
                <a:moveTo>
                  <a:pt x="2209800" y="0"/>
                </a:moveTo>
                <a:lnTo>
                  <a:pt x="0" y="0"/>
                </a:lnTo>
                <a:lnTo>
                  <a:pt x="0" y="9525"/>
                </a:lnTo>
                <a:lnTo>
                  <a:pt x="2209800" y="9525"/>
                </a:lnTo>
                <a:lnTo>
                  <a:pt x="22098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226040" y="6327780"/>
            <a:ext cx="1782445" cy="2120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758680" y="6441430"/>
            <a:ext cx="2238375" cy="2705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www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.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all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em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gn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.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c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m</a:t>
            </a:r>
            <a:r>
              <a:rPr sz="1200" b="1" spc="-640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p</a:t>
            </a:r>
            <a:r>
              <a:rPr sz="1800" spc="-127" baseline="20833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1800" spc="-810" baseline="20833" dirty="0">
                <a:solidFill>
                  <a:srgbClr val="878787"/>
                </a:solidFill>
                <a:latin typeface="Calibri"/>
                <a:cs typeface="Calibri"/>
              </a:rPr>
              <a:t>9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u</a:t>
            </a:r>
            <a:r>
              <a:rPr sz="1200" b="1" spc="-30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s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f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r</a:t>
            </a:r>
            <a:r>
              <a:rPr sz="1200" b="1" spc="-70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n</a:t>
            </a:r>
            <a:r>
              <a:rPr sz="1200" b="1" spc="-5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c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.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o</a:t>
            </a:r>
            <a:r>
              <a:rPr sz="1200" b="1" spc="-50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r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5"/>
              </a:rPr>
              <a:t>g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64" y="395986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910320"/>
                </a:solidFill>
                <a:latin typeface="Calibri"/>
                <a:cs typeface="Calibri"/>
              </a:rPr>
              <a:t>1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19956" y="1309458"/>
            <a:ext cx="1991995" cy="50847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b="1" dirty="0">
                <a:latin typeface="Calibri"/>
                <a:cs typeface="Calibri"/>
              </a:rPr>
              <a:t>Das</a:t>
            </a:r>
            <a:r>
              <a:rPr sz="3200" b="1" spc="-35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BAfög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4400" y="1867965"/>
            <a:ext cx="6248400" cy="58285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25"/>
              </a:spcBef>
              <a:buFont typeface="Courier New"/>
              <a:buChar char="o"/>
              <a:tabLst>
                <a:tab pos="298450" algn="l"/>
              </a:tabLst>
            </a:pPr>
            <a:r>
              <a:rPr b="1" dirty="0">
                <a:latin typeface="Calibri"/>
                <a:cs typeface="Calibri"/>
              </a:rPr>
              <a:t>Auch</a:t>
            </a:r>
            <a:r>
              <a:rPr b="1" spc="-5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im</a:t>
            </a:r>
            <a:r>
              <a:rPr b="1" spc="4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Ausland!</a:t>
            </a:r>
            <a:endParaRPr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0"/>
              </a:spcBef>
              <a:buFont typeface="Courier New"/>
              <a:buChar char="o"/>
              <a:tabLst>
                <a:tab pos="298450" algn="l"/>
              </a:tabLst>
            </a:pPr>
            <a:r>
              <a:rPr b="1" dirty="0">
                <a:latin typeface="Calibri"/>
                <a:cs typeface="Calibri"/>
              </a:rPr>
              <a:t>Mehr</a:t>
            </a:r>
            <a:r>
              <a:rPr b="1" spc="-8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Chance</a:t>
            </a:r>
            <a:r>
              <a:rPr b="1" spc="5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das</a:t>
            </a:r>
            <a:r>
              <a:rPr b="1" spc="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Bafög</a:t>
            </a:r>
            <a:r>
              <a:rPr b="1" spc="-4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zu</a:t>
            </a:r>
            <a:r>
              <a:rPr b="1" spc="1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bekommen</a:t>
            </a:r>
            <a:r>
              <a:rPr b="1" spc="-13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mit</a:t>
            </a:r>
            <a:r>
              <a:rPr b="1" spc="1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dem</a:t>
            </a:r>
            <a:r>
              <a:rPr b="1" spc="-5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neuen</a:t>
            </a:r>
            <a:r>
              <a:rPr b="1" spc="-6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Reform!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97354" y="2673032"/>
            <a:ext cx="5205731" cy="253569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25"/>
              </a:spcBef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sz="2000" spc="-10" dirty="0">
                <a:latin typeface="Calibri"/>
                <a:cs typeface="Calibri"/>
              </a:rPr>
              <a:t>Förderhöchstsatz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von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861€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auf</a:t>
            </a:r>
            <a:r>
              <a:rPr sz="2000" spc="5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934€</a:t>
            </a:r>
            <a:endParaRPr sz="2000" dirty="0">
              <a:latin typeface="Calibri"/>
              <a:cs typeface="Calibri"/>
            </a:endParaRPr>
          </a:p>
          <a:p>
            <a:pPr marL="298450" marR="5080" indent="-285750">
              <a:lnSpc>
                <a:spcPct val="100899"/>
              </a:lnSpc>
              <a:spcBef>
                <a:spcPts val="75"/>
              </a:spcBef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sz="2000" spc="-10" dirty="0">
                <a:latin typeface="Calibri"/>
                <a:cs typeface="Calibri"/>
              </a:rPr>
              <a:t>Einkommenfreigrenze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der</a:t>
            </a:r>
            <a:r>
              <a:rPr sz="2000" spc="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Eltern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von</a:t>
            </a:r>
            <a:r>
              <a:rPr sz="2000" spc="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2.000€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auf </a:t>
            </a:r>
            <a:r>
              <a:rPr sz="2000" spc="-10" dirty="0">
                <a:latin typeface="Calibri"/>
                <a:cs typeface="Calibri"/>
              </a:rPr>
              <a:t>2.415€</a:t>
            </a:r>
            <a:endParaRPr sz="2000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sz="2000" spc="-10" dirty="0">
                <a:latin typeface="Calibri"/>
                <a:cs typeface="Calibri"/>
              </a:rPr>
              <a:t>Vermögensfreibetrag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(bis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29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Jahre)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von</a:t>
            </a:r>
            <a:r>
              <a:rPr sz="2000" spc="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8.200€</a:t>
            </a:r>
            <a:endParaRPr sz="2000" dirty="0">
              <a:latin typeface="Calibri"/>
              <a:cs typeface="Calibri"/>
            </a:endParaRPr>
          </a:p>
          <a:p>
            <a:pPr marL="298450">
              <a:lnSpc>
                <a:spcPct val="100000"/>
              </a:lnSpc>
              <a:spcBef>
                <a:spcPts val="20"/>
              </a:spcBef>
            </a:pPr>
            <a:r>
              <a:rPr sz="2000" dirty="0">
                <a:latin typeface="Calibri"/>
                <a:cs typeface="Calibri"/>
              </a:rPr>
              <a:t>auf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15.000€</a:t>
            </a:r>
            <a:endParaRPr sz="2000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0"/>
              </a:spcBef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sz="2000" spc="-10" dirty="0">
                <a:latin typeface="Calibri"/>
                <a:cs typeface="Calibri"/>
              </a:rPr>
              <a:t>Vermögensfreibetrag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(ab</a:t>
            </a:r>
            <a:r>
              <a:rPr sz="2000" spc="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30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Jahre)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von</a:t>
            </a:r>
            <a:endParaRPr sz="2000" dirty="0">
              <a:latin typeface="Calibri"/>
              <a:cs typeface="Calibri"/>
            </a:endParaRPr>
          </a:p>
          <a:p>
            <a:pPr marL="298450">
              <a:lnSpc>
                <a:spcPct val="100000"/>
              </a:lnSpc>
              <a:spcBef>
                <a:spcPts val="20"/>
              </a:spcBef>
            </a:pPr>
            <a:r>
              <a:rPr sz="2000" dirty="0">
                <a:latin typeface="Calibri"/>
                <a:cs typeface="Calibri"/>
              </a:rPr>
              <a:t>8.200€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auf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45.000€</a:t>
            </a:r>
            <a:endParaRPr sz="2000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0"/>
              </a:spcBef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sz="2000" dirty="0">
                <a:latin typeface="Calibri"/>
                <a:cs typeface="Calibri"/>
              </a:rPr>
              <a:t>Altersgrenz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von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30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Jahre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auf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45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Jahre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95375" y="542925"/>
            <a:ext cx="4248150" cy="400050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1206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Die</a:t>
            </a:r>
            <a:r>
              <a:rPr sz="24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Finanzierungsmöglichkeiten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764014" y="6667575"/>
            <a:ext cx="2209800" cy="9525"/>
          </a:xfrm>
          <a:custGeom>
            <a:avLst/>
            <a:gdLst/>
            <a:ahLst/>
            <a:cxnLst/>
            <a:rect l="l" t="t" r="r" b="b"/>
            <a:pathLst>
              <a:path w="2209800" h="9525">
                <a:moveTo>
                  <a:pt x="2209800" y="0"/>
                </a:moveTo>
                <a:lnTo>
                  <a:pt x="0" y="0"/>
                </a:lnTo>
                <a:lnTo>
                  <a:pt x="0" y="9525"/>
                </a:lnTo>
                <a:lnTo>
                  <a:pt x="2209800" y="9525"/>
                </a:lnTo>
                <a:lnTo>
                  <a:pt x="22098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339076" y="2243201"/>
            <a:ext cx="4371975" cy="1262525"/>
          </a:xfrm>
          <a:prstGeom prst="rect">
            <a:avLst/>
          </a:prstGeom>
          <a:ln w="28575">
            <a:solidFill>
              <a:srgbClr val="ADABAB"/>
            </a:solidFill>
          </a:ln>
        </p:spPr>
        <p:txBody>
          <a:bodyPr vert="horz" wrap="square" lIns="0" tIns="92075" rIns="0" bIns="0" rtlCol="0">
            <a:spAutoFit/>
          </a:bodyPr>
          <a:lstStyle/>
          <a:p>
            <a:pPr marL="243840">
              <a:lnSpc>
                <a:spcPct val="100000"/>
              </a:lnSpc>
              <a:spcBef>
                <a:spcPts val="725"/>
              </a:spcBef>
            </a:pPr>
            <a:r>
              <a:rPr b="1" spc="-10" dirty="0">
                <a:latin typeface="Calibri"/>
                <a:cs typeface="Calibri"/>
              </a:rPr>
              <a:t>Achtung!</a:t>
            </a:r>
            <a:endParaRPr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800" dirty="0">
              <a:latin typeface="Calibri"/>
              <a:cs typeface="Calibri"/>
            </a:endParaRPr>
          </a:p>
          <a:p>
            <a:pPr marL="539115" marR="297180" indent="-295275">
              <a:lnSpc>
                <a:spcPts val="1800"/>
              </a:lnSpc>
              <a:buFont typeface="Wingdings"/>
              <a:buChar char=""/>
              <a:tabLst>
                <a:tab pos="539115" algn="l"/>
                <a:tab pos="539750" algn="l"/>
              </a:tabLst>
            </a:pPr>
            <a:r>
              <a:rPr dirty="0">
                <a:latin typeface="Calibri"/>
                <a:cs typeface="Calibri"/>
              </a:rPr>
              <a:t>Die</a:t>
            </a:r>
            <a:r>
              <a:rPr spc="-6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Hälfte</a:t>
            </a:r>
            <a:r>
              <a:rPr spc="-6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muss</a:t>
            </a:r>
            <a:r>
              <a:rPr spc="-13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zurück</a:t>
            </a:r>
            <a:r>
              <a:rPr b="1" spc="-3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gezahlt</a:t>
            </a:r>
            <a:r>
              <a:rPr b="1" spc="-6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werden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(max </a:t>
            </a:r>
            <a:r>
              <a:rPr spc="-10" dirty="0">
                <a:latin typeface="Calibri"/>
                <a:cs typeface="Calibri"/>
              </a:rPr>
              <a:t>10.000€)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26040" y="6327780"/>
            <a:ext cx="1782445" cy="2120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758680" y="6441430"/>
            <a:ext cx="2238375" cy="2705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www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all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em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gn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c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m</a:t>
            </a:r>
            <a:r>
              <a:rPr sz="1200" b="1" spc="-64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p</a:t>
            </a:r>
            <a:r>
              <a:rPr sz="1800" spc="-127" baseline="20833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1800" spc="-810" baseline="20833" dirty="0">
                <a:solidFill>
                  <a:srgbClr val="878787"/>
                </a:solidFill>
                <a:latin typeface="Calibri"/>
                <a:cs typeface="Calibri"/>
              </a:rPr>
              <a:t>9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u</a:t>
            </a:r>
            <a:r>
              <a:rPr sz="1200" b="1" spc="-3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s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f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r</a:t>
            </a:r>
            <a:r>
              <a:rPr sz="1200" b="1" spc="-7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n</a:t>
            </a:r>
            <a:r>
              <a:rPr sz="1200" b="1" spc="-5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c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o</a:t>
            </a:r>
            <a:r>
              <a:rPr sz="1200" b="1" spc="-5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r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E90AB4DD-36EF-C932-2A1B-143324B5C58E}"/>
              </a:ext>
            </a:extLst>
          </p:cNvPr>
          <p:cNvSpPr txBox="1"/>
          <p:nvPr/>
        </p:nvSpPr>
        <p:spPr>
          <a:xfrm>
            <a:off x="8077200" y="4408279"/>
            <a:ext cx="2238375" cy="50847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FR" sz="3200" b="1" dirty="0" err="1">
                <a:latin typeface="Calibri"/>
                <a:cs typeface="Calibri"/>
              </a:rPr>
              <a:t>Und</a:t>
            </a:r>
            <a:r>
              <a:rPr lang="fr-FR" sz="3200" b="1" dirty="0">
                <a:latin typeface="Calibri"/>
                <a:cs typeface="Calibri"/>
              </a:rPr>
              <a:t> </a:t>
            </a:r>
            <a:r>
              <a:rPr lang="fr-FR" sz="3200" b="1" u="sng" dirty="0">
                <a:solidFill>
                  <a:srgbClr val="FF0000"/>
                </a:solidFill>
                <a:latin typeface="Calibri"/>
                <a:cs typeface="Calibri"/>
              </a:rPr>
              <a:t>DAAD</a:t>
            </a:r>
            <a:r>
              <a:rPr lang="fr-FR" sz="3200" b="1" dirty="0">
                <a:solidFill>
                  <a:srgbClr val="FF0000"/>
                </a:solidFill>
                <a:latin typeface="Calibri"/>
                <a:cs typeface="Calibri"/>
              </a:rPr>
              <a:t>!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64" y="395986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910320"/>
                </a:solidFill>
                <a:latin typeface="Calibri"/>
                <a:cs typeface="Calibri"/>
              </a:rPr>
              <a:t>1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5375" y="542925"/>
            <a:ext cx="4248150" cy="400050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1206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Für</a:t>
            </a:r>
            <a:r>
              <a:rPr sz="24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die</a:t>
            </a:r>
            <a:r>
              <a:rPr sz="2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Nicht-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EU-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Bürger*innen: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764014" y="6667575"/>
            <a:ext cx="2209800" cy="9525"/>
          </a:xfrm>
          <a:custGeom>
            <a:avLst/>
            <a:gdLst/>
            <a:ahLst/>
            <a:cxnLst/>
            <a:rect l="l" t="t" r="r" b="b"/>
            <a:pathLst>
              <a:path w="2209800" h="9525">
                <a:moveTo>
                  <a:pt x="2209800" y="0"/>
                </a:moveTo>
                <a:lnTo>
                  <a:pt x="0" y="0"/>
                </a:lnTo>
                <a:lnTo>
                  <a:pt x="0" y="9525"/>
                </a:lnTo>
                <a:lnTo>
                  <a:pt x="2209800" y="9525"/>
                </a:lnTo>
                <a:lnTo>
                  <a:pt x="22098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302205" y="2751732"/>
            <a:ext cx="4852924" cy="2651752"/>
          </a:xfrm>
          <a:prstGeom prst="rect">
            <a:avLst/>
          </a:prstGeom>
          <a:ln w="28575">
            <a:solidFill>
              <a:srgbClr val="ADABAB"/>
            </a:solidFill>
          </a:ln>
        </p:spPr>
        <p:txBody>
          <a:bodyPr vert="horz" wrap="square" lIns="0" tIns="90805" rIns="0" bIns="0" rtlCol="0">
            <a:spAutoFit/>
          </a:bodyPr>
          <a:lstStyle/>
          <a:p>
            <a:pPr marL="252095">
              <a:lnSpc>
                <a:spcPct val="100000"/>
              </a:lnSpc>
              <a:spcBef>
                <a:spcPts val="715"/>
              </a:spcBef>
            </a:pPr>
            <a:r>
              <a:rPr b="1" spc="-10" dirty="0">
                <a:latin typeface="Calibri"/>
                <a:cs typeface="Calibri"/>
              </a:rPr>
              <a:t>Erforderliche</a:t>
            </a:r>
            <a:r>
              <a:rPr b="1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Unterlagen</a:t>
            </a:r>
            <a:endParaRPr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 dirty="0">
              <a:latin typeface="Calibri"/>
              <a:cs typeface="Calibri"/>
            </a:endParaRPr>
          </a:p>
          <a:p>
            <a:pPr marL="547370" marR="927100" indent="-295910">
              <a:lnSpc>
                <a:spcPct val="100899"/>
              </a:lnSpc>
              <a:buFont typeface="Wingdings"/>
              <a:buChar char=""/>
              <a:tabLst>
                <a:tab pos="547370" algn="l"/>
                <a:tab pos="548005" algn="l"/>
              </a:tabLst>
            </a:pPr>
            <a:r>
              <a:rPr b="1" spc="-10" dirty="0">
                <a:latin typeface="Arial"/>
                <a:cs typeface="Arial"/>
              </a:rPr>
              <a:t>Zulassungsdokument</a:t>
            </a:r>
            <a:r>
              <a:rPr b="1" spc="-1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von</a:t>
            </a:r>
            <a:r>
              <a:rPr spc="-65" dirty="0">
                <a:latin typeface="Arial"/>
                <a:cs typeface="Arial"/>
              </a:rPr>
              <a:t> </a:t>
            </a:r>
            <a:r>
              <a:rPr spc="-20" dirty="0">
                <a:latin typeface="Arial"/>
                <a:cs typeface="Arial"/>
              </a:rPr>
              <a:t>einer </a:t>
            </a:r>
            <a:r>
              <a:rPr dirty="0">
                <a:latin typeface="Arial"/>
                <a:cs typeface="Arial"/>
              </a:rPr>
              <a:t>französischen</a:t>
            </a:r>
            <a:r>
              <a:rPr spc="-18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Hochschule</a:t>
            </a:r>
            <a:endParaRPr dirty="0">
              <a:latin typeface="Arial"/>
              <a:cs typeface="Arial"/>
            </a:endParaRPr>
          </a:p>
          <a:p>
            <a:pPr marL="548005" indent="-295910">
              <a:lnSpc>
                <a:spcPct val="100000"/>
              </a:lnSpc>
              <a:spcBef>
                <a:spcPts val="15"/>
              </a:spcBef>
              <a:buFont typeface="Wingdings"/>
              <a:buChar char=""/>
              <a:tabLst>
                <a:tab pos="547370" algn="l"/>
                <a:tab pos="548005" algn="l"/>
              </a:tabLst>
            </a:pPr>
            <a:r>
              <a:rPr dirty="0">
                <a:latin typeface="Arial"/>
                <a:cs typeface="Arial"/>
              </a:rPr>
              <a:t>Vom </a:t>
            </a:r>
            <a:r>
              <a:rPr spc="-10" dirty="0">
                <a:latin typeface="Arial"/>
                <a:cs typeface="Arial"/>
              </a:rPr>
              <a:t>Konsulat</a:t>
            </a:r>
            <a:r>
              <a:rPr spc="-10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verlangten</a:t>
            </a:r>
            <a:r>
              <a:rPr spc="-17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Dokumente</a:t>
            </a:r>
            <a:endParaRPr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dirty="0">
              <a:latin typeface="Arial"/>
              <a:cs typeface="Arial"/>
            </a:endParaRPr>
          </a:p>
          <a:p>
            <a:pPr marL="309245">
              <a:lnSpc>
                <a:spcPct val="100000"/>
              </a:lnSpc>
            </a:pPr>
            <a:r>
              <a:rPr spc="-10" dirty="0">
                <a:latin typeface="Arial"/>
                <a:cs typeface="Arial"/>
              </a:rPr>
              <a:t>Fragen:</a:t>
            </a:r>
            <a:r>
              <a:rPr spc="-40" dirty="0">
                <a:latin typeface="Arial"/>
                <a:cs typeface="Arial"/>
              </a:rPr>
              <a:t> </a:t>
            </a:r>
            <a:r>
              <a:rPr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visas.francfort-de@diplomatie.gouv.fr</a:t>
            </a:r>
            <a:endParaRPr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26040" y="6327780"/>
            <a:ext cx="1782445" cy="2120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58680" y="6441430"/>
            <a:ext cx="2238375" cy="2705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www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all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em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gn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c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m</a:t>
            </a:r>
            <a:r>
              <a:rPr sz="1200" b="1" spc="-64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p</a:t>
            </a:r>
            <a:r>
              <a:rPr sz="1800" spc="-127" baseline="20833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1800" spc="-810" baseline="20833" dirty="0">
                <a:solidFill>
                  <a:srgbClr val="878787"/>
                </a:solidFill>
                <a:latin typeface="Calibri"/>
                <a:cs typeface="Calibri"/>
              </a:rPr>
              <a:t>9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u</a:t>
            </a:r>
            <a:r>
              <a:rPr sz="1200" b="1" spc="-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s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f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1200" b="1" spc="-7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n</a:t>
            </a:r>
            <a:r>
              <a:rPr sz="1200" b="1" spc="-5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c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o</a:t>
            </a:r>
            <a:r>
              <a:rPr sz="1200" b="1" spc="-5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73796" y="1825625"/>
            <a:ext cx="6065203" cy="4330032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949325">
              <a:lnSpc>
                <a:spcPct val="103699"/>
              </a:lnSpc>
              <a:spcBef>
                <a:spcPts val="55"/>
              </a:spcBef>
            </a:pPr>
            <a:r>
              <a:rPr sz="2400" dirty="0">
                <a:solidFill>
                  <a:srgbClr val="FF0000"/>
                </a:solidFill>
                <a:latin typeface="+mn-lt"/>
                <a:cs typeface="Arial"/>
              </a:rPr>
              <a:t>Nichteuropäische</a:t>
            </a:r>
            <a:r>
              <a:rPr sz="2400" spc="-110" dirty="0">
                <a:solidFill>
                  <a:srgbClr val="FF0000"/>
                </a:solidFill>
                <a:latin typeface="+mn-lt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+mn-lt"/>
                <a:cs typeface="Arial"/>
              </a:rPr>
              <a:t>Studierende</a:t>
            </a:r>
            <a:r>
              <a:rPr sz="2400" spc="25" dirty="0">
                <a:solidFill>
                  <a:srgbClr val="FF0000"/>
                </a:solidFill>
                <a:latin typeface="+mn-lt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+mn-lt"/>
                <a:cs typeface="Arial"/>
              </a:rPr>
              <a:t>brauchen</a:t>
            </a:r>
            <a:r>
              <a:rPr sz="2400" spc="25" dirty="0">
                <a:solidFill>
                  <a:srgbClr val="FF0000"/>
                </a:solidFill>
                <a:latin typeface="+mn-lt"/>
                <a:cs typeface="Arial"/>
              </a:rPr>
              <a:t> </a:t>
            </a:r>
            <a:r>
              <a:rPr sz="2400" spc="-25" dirty="0">
                <a:solidFill>
                  <a:srgbClr val="FF0000"/>
                </a:solidFill>
                <a:latin typeface="+mn-lt"/>
                <a:cs typeface="Arial"/>
              </a:rPr>
              <a:t>ein </a:t>
            </a:r>
            <a:r>
              <a:rPr sz="2400" spc="-10" dirty="0">
                <a:solidFill>
                  <a:srgbClr val="FF0000"/>
                </a:solidFill>
                <a:latin typeface="+mn-lt"/>
                <a:cs typeface="Arial"/>
              </a:rPr>
              <a:t>Langzeitvisum</a:t>
            </a:r>
            <a:r>
              <a:rPr sz="2400" spc="145" dirty="0">
                <a:solidFill>
                  <a:srgbClr val="FF0000"/>
                </a:solidFill>
                <a:latin typeface="+mn-lt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+mn-lt"/>
                <a:cs typeface="Arial"/>
              </a:rPr>
              <a:t>zum</a:t>
            </a:r>
            <a:r>
              <a:rPr sz="2400" spc="-10" dirty="0">
                <a:solidFill>
                  <a:srgbClr val="FF0000"/>
                </a:solidFill>
                <a:latin typeface="+mn-lt"/>
                <a:cs typeface="Arial"/>
              </a:rPr>
              <a:t> Studieren</a:t>
            </a:r>
            <a:endParaRPr sz="2400" dirty="0">
              <a:solidFill>
                <a:srgbClr val="FF0000"/>
              </a:solidFill>
              <a:latin typeface="+mn-lt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 dirty="0">
              <a:latin typeface="+mn-lt"/>
              <a:cs typeface="Arial"/>
            </a:endParaRPr>
          </a:p>
          <a:p>
            <a:pPr marL="298450" indent="-286385">
              <a:lnSpc>
                <a:spcPct val="100000"/>
              </a:lnSpc>
              <a:buFont typeface="Wingdings"/>
              <a:buChar char=""/>
              <a:tabLst>
                <a:tab pos="298450" algn="l"/>
                <a:tab pos="299085" algn="l"/>
              </a:tabLst>
            </a:pPr>
            <a:r>
              <a:rPr spc="-20" dirty="0">
                <a:latin typeface="+mn-lt"/>
                <a:cs typeface="Arial"/>
              </a:rPr>
              <a:t>VSL-</a:t>
            </a:r>
            <a:r>
              <a:rPr dirty="0">
                <a:latin typeface="+mn-lt"/>
                <a:cs typeface="Arial"/>
              </a:rPr>
              <a:t>TS</a:t>
            </a:r>
            <a:r>
              <a:rPr spc="-60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(„visa</a:t>
            </a:r>
            <a:r>
              <a:rPr spc="30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de</a:t>
            </a:r>
            <a:r>
              <a:rPr spc="-30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séjour</a:t>
            </a:r>
            <a:r>
              <a:rPr spc="60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long</a:t>
            </a:r>
            <a:r>
              <a:rPr spc="35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valant</a:t>
            </a:r>
            <a:r>
              <a:rPr spc="135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titre</a:t>
            </a:r>
            <a:r>
              <a:rPr spc="-95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de</a:t>
            </a:r>
            <a:r>
              <a:rPr spc="-30" dirty="0">
                <a:latin typeface="+mn-lt"/>
                <a:cs typeface="Arial"/>
              </a:rPr>
              <a:t> </a:t>
            </a:r>
            <a:r>
              <a:rPr spc="-10" dirty="0">
                <a:latin typeface="+mn-lt"/>
                <a:cs typeface="Arial"/>
              </a:rPr>
              <a:t>séjour“)</a:t>
            </a:r>
            <a:endParaRPr dirty="0">
              <a:latin typeface="+mn-lt"/>
              <a:cs typeface="Arial"/>
            </a:endParaRPr>
          </a:p>
          <a:p>
            <a:pPr marL="298450" indent="-28638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298450" algn="l"/>
                <a:tab pos="299085" algn="l"/>
              </a:tabLst>
            </a:pPr>
            <a:r>
              <a:rPr dirty="0">
                <a:latin typeface="+mn-lt"/>
                <a:cs typeface="Arial"/>
              </a:rPr>
              <a:t>Visum</a:t>
            </a:r>
            <a:r>
              <a:rPr spc="75" dirty="0">
                <a:latin typeface="+mn-lt"/>
                <a:cs typeface="Arial"/>
              </a:rPr>
              <a:t> </a:t>
            </a:r>
            <a:r>
              <a:rPr spc="-25" dirty="0">
                <a:latin typeface="+mn-lt"/>
                <a:cs typeface="Arial"/>
              </a:rPr>
              <a:t>„Etudiant-</a:t>
            </a:r>
            <a:r>
              <a:rPr spc="-10" dirty="0">
                <a:latin typeface="+mn-lt"/>
                <a:cs typeface="Arial"/>
              </a:rPr>
              <a:t>concours“</a:t>
            </a:r>
            <a:endParaRPr dirty="0">
              <a:latin typeface="+mn-lt"/>
              <a:cs typeface="Arial"/>
            </a:endParaRPr>
          </a:p>
          <a:p>
            <a:pPr marL="298450" marR="260350" indent="-286385">
              <a:lnSpc>
                <a:spcPct val="100000"/>
              </a:lnSpc>
              <a:buFont typeface="Wingdings"/>
              <a:buChar char=""/>
              <a:tabLst>
                <a:tab pos="298450" algn="l"/>
                <a:tab pos="299085" algn="l"/>
              </a:tabLst>
            </a:pPr>
            <a:r>
              <a:rPr dirty="0">
                <a:latin typeface="+mn-lt"/>
                <a:cs typeface="Arial"/>
              </a:rPr>
              <a:t>Visum</a:t>
            </a:r>
            <a:r>
              <a:rPr spc="70" dirty="0">
                <a:latin typeface="+mn-lt"/>
                <a:cs typeface="Arial"/>
              </a:rPr>
              <a:t> </a:t>
            </a:r>
            <a:r>
              <a:rPr spc="-25" dirty="0">
                <a:latin typeface="+mn-lt"/>
                <a:cs typeface="Arial"/>
              </a:rPr>
              <a:t>„Etudiant-</a:t>
            </a:r>
            <a:r>
              <a:rPr dirty="0">
                <a:latin typeface="+mn-lt"/>
                <a:cs typeface="Arial"/>
              </a:rPr>
              <a:t>programme</a:t>
            </a:r>
            <a:r>
              <a:rPr spc="170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de</a:t>
            </a:r>
            <a:r>
              <a:rPr spc="-15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mobilité“</a:t>
            </a:r>
            <a:r>
              <a:rPr spc="65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(für</a:t>
            </a:r>
            <a:r>
              <a:rPr spc="-60" dirty="0">
                <a:latin typeface="+mn-lt"/>
                <a:cs typeface="Arial"/>
              </a:rPr>
              <a:t> </a:t>
            </a:r>
            <a:r>
              <a:rPr spc="-20" dirty="0">
                <a:latin typeface="+mn-lt"/>
                <a:cs typeface="Arial"/>
              </a:rPr>
              <a:t>eine </a:t>
            </a:r>
            <a:r>
              <a:rPr dirty="0">
                <a:latin typeface="+mn-lt"/>
                <a:cs typeface="Arial"/>
              </a:rPr>
              <a:t>Mobilität</a:t>
            </a:r>
            <a:r>
              <a:rPr spc="-20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in</a:t>
            </a:r>
            <a:r>
              <a:rPr spc="-45" dirty="0">
                <a:latin typeface="+mn-lt"/>
                <a:cs typeface="Arial"/>
              </a:rPr>
              <a:t> </a:t>
            </a:r>
            <a:r>
              <a:rPr spc="-10" dirty="0">
                <a:latin typeface="+mn-lt"/>
                <a:cs typeface="Arial"/>
              </a:rPr>
              <a:t>mindestens</a:t>
            </a:r>
            <a:r>
              <a:rPr spc="160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zwei </a:t>
            </a:r>
            <a:r>
              <a:rPr spc="-35" dirty="0">
                <a:latin typeface="+mn-lt"/>
                <a:cs typeface="Arial"/>
              </a:rPr>
              <a:t>EU-</a:t>
            </a:r>
            <a:r>
              <a:rPr spc="-10" dirty="0">
                <a:latin typeface="+mn-lt"/>
                <a:cs typeface="Arial"/>
              </a:rPr>
              <a:t>Ländern)</a:t>
            </a:r>
            <a:endParaRPr dirty="0">
              <a:latin typeface="+mn-lt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dirty="0">
              <a:latin typeface="+mn-lt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b="1" spc="-10" dirty="0">
                <a:latin typeface="+mn-lt"/>
                <a:cs typeface="Calibri"/>
              </a:rPr>
              <a:t>Antragsverfahren</a:t>
            </a:r>
            <a:endParaRPr dirty="0">
              <a:latin typeface="+mn-lt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dirty="0">
              <a:latin typeface="+mn-lt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>
                <a:latin typeface="+mn-lt"/>
                <a:cs typeface="Calibri"/>
              </a:rPr>
              <a:t>Wann?</a:t>
            </a:r>
            <a:r>
              <a:rPr spc="-95" dirty="0">
                <a:latin typeface="+mn-lt"/>
                <a:cs typeface="Calibri"/>
              </a:rPr>
              <a:t> </a:t>
            </a:r>
            <a:r>
              <a:rPr dirty="0">
                <a:latin typeface="+mn-lt"/>
                <a:cs typeface="Calibri"/>
              </a:rPr>
              <a:t>Frühestens</a:t>
            </a:r>
            <a:r>
              <a:rPr spc="-40" dirty="0">
                <a:latin typeface="+mn-lt"/>
                <a:cs typeface="Calibri"/>
              </a:rPr>
              <a:t> </a:t>
            </a:r>
            <a:r>
              <a:rPr dirty="0">
                <a:latin typeface="+mn-lt"/>
                <a:cs typeface="Calibri"/>
              </a:rPr>
              <a:t>3</a:t>
            </a:r>
            <a:r>
              <a:rPr spc="10" dirty="0">
                <a:latin typeface="+mn-lt"/>
                <a:cs typeface="Calibri"/>
              </a:rPr>
              <a:t> </a:t>
            </a:r>
            <a:r>
              <a:rPr dirty="0">
                <a:latin typeface="+mn-lt"/>
                <a:cs typeface="Calibri"/>
              </a:rPr>
              <a:t>Monate</a:t>
            </a:r>
            <a:r>
              <a:rPr spc="-50" dirty="0">
                <a:latin typeface="+mn-lt"/>
                <a:cs typeface="Calibri"/>
              </a:rPr>
              <a:t> </a:t>
            </a:r>
            <a:r>
              <a:rPr dirty="0">
                <a:latin typeface="+mn-lt"/>
                <a:cs typeface="Calibri"/>
              </a:rPr>
              <a:t>vor</a:t>
            </a:r>
            <a:r>
              <a:rPr spc="30" dirty="0">
                <a:latin typeface="+mn-lt"/>
                <a:cs typeface="Calibri"/>
              </a:rPr>
              <a:t> </a:t>
            </a:r>
            <a:r>
              <a:rPr dirty="0">
                <a:latin typeface="+mn-lt"/>
                <a:cs typeface="Calibri"/>
              </a:rPr>
              <a:t>und</a:t>
            </a:r>
            <a:r>
              <a:rPr spc="-25" dirty="0">
                <a:latin typeface="+mn-lt"/>
                <a:cs typeface="Calibri"/>
              </a:rPr>
              <a:t> </a:t>
            </a:r>
            <a:r>
              <a:rPr dirty="0">
                <a:latin typeface="+mn-lt"/>
                <a:cs typeface="Calibri"/>
              </a:rPr>
              <a:t>spätestens</a:t>
            </a:r>
            <a:r>
              <a:rPr spc="-55" dirty="0">
                <a:latin typeface="+mn-lt"/>
                <a:cs typeface="Calibri"/>
              </a:rPr>
              <a:t> </a:t>
            </a:r>
            <a:r>
              <a:rPr dirty="0">
                <a:latin typeface="+mn-lt"/>
                <a:cs typeface="Calibri"/>
              </a:rPr>
              <a:t>15</a:t>
            </a:r>
            <a:r>
              <a:rPr spc="10" dirty="0">
                <a:latin typeface="+mn-lt"/>
                <a:cs typeface="Calibri"/>
              </a:rPr>
              <a:t> </a:t>
            </a:r>
            <a:r>
              <a:rPr dirty="0">
                <a:latin typeface="+mn-lt"/>
                <a:cs typeface="Calibri"/>
              </a:rPr>
              <a:t>Tage</a:t>
            </a:r>
            <a:r>
              <a:rPr spc="45" dirty="0">
                <a:latin typeface="+mn-lt"/>
                <a:cs typeface="Calibri"/>
              </a:rPr>
              <a:t> </a:t>
            </a:r>
            <a:r>
              <a:rPr spc="-25" dirty="0">
                <a:latin typeface="+mn-lt"/>
                <a:cs typeface="Calibri"/>
              </a:rPr>
              <a:t>vor </a:t>
            </a:r>
            <a:r>
              <a:rPr dirty="0">
                <a:latin typeface="+mn-lt"/>
                <a:cs typeface="Calibri"/>
              </a:rPr>
              <a:t>der</a:t>
            </a:r>
            <a:r>
              <a:rPr spc="30" dirty="0">
                <a:latin typeface="+mn-lt"/>
                <a:cs typeface="Calibri"/>
              </a:rPr>
              <a:t> </a:t>
            </a:r>
            <a:r>
              <a:rPr dirty="0">
                <a:latin typeface="+mn-lt"/>
                <a:cs typeface="Calibri"/>
              </a:rPr>
              <a:t>angestrebten</a:t>
            </a:r>
            <a:r>
              <a:rPr spc="-5" dirty="0">
                <a:latin typeface="+mn-lt"/>
                <a:cs typeface="Calibri"/>
              </a:rPr>
              <a:t> </a:t>
            </a:r>
            <a:r>
              <a:rPr spc="-10" dirty="0">
                <a:latin typeface="+mn-lt"/>
                <a:cs typeface="Calibri"/>
              </a:rPr>
              <a:t>Abreise</a:t>
            </a:r>
            <a:endParaRPr dirty="0">
              <a:latin typeface="+mn-lt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dirty="0">
              <a:latin typeface="+mn-lt"/>
              <a:cs typeface="Calibri"/>
            </a:endParaRPr>
          </a:p>
          <a:p>
            <a:pPr marL="12700" marR="647700">
              <a:lnSpc>
                <a:spcPct val="100000"/>
              </a:lnSpc>
            </a:pPr>
            <a:r>
              <a:rPr dirty="0">
                <a:latin typeface="+mn-lt"/>
                <a:cs typeface="Calibri"/>
              </a:rPr>
              <a:t>Wo?</a:t>
            </a:r>
            <a:r>
              <a:rPr spc="-95" dirty="0">
                <a:latin typeface="+mn-lt"/>
                <a:cs typeface="Calibri"/>
              </a:rPr>
              <a:t> </a:t>
            </a:r>
            <a:r>
              <a:rPr dirty="0">
                <a:latin typeface="+mn-lt"/>
                <a:cs typeface="Calibri"/>
              </a:rPr>
              <a:t>Im</a:t>
            </a:r>
            <a:r>
              <a:rPr spc="-55" dirty="0">
                <a:latin typeface="+mn-lt"/>
                <a:cs typeface="Calibri"/>
              </a:rPr>
              <a:t> </a:t>
            </a:r>
            <a:r>
              <a:rPr spc="-10" dirty="0">
                <a:latin typeface="+mn-lt"/>
                <a:cs typeface="Arial"/>
              </a:rPr>
              <a:t>französischen</a:t>
            </a:r>
            <a:r>
              <a:rPr spc="145" dirty="0">
                <a:latin typeface="+mn-lt"/>
                <a:cs typeface="Arial"/>
              </a:rPr>
              <a:t> </a:t>
            </a:r>
            <a:r>
              <a:rPr spc="-10" dirty="0">
                <a:latin typeface="+mn-lt"/>
                <a:cs typeface="Arial"/>
              </a:rPr>
              <a:t>Konsulat</a:t>
            </a:r>
            <a:r>
              <a:rPr spc="105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in</a:t>
            </a:r>
            <a:r>
              <a:rPr spc="-50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Frankfurt</a:t>
            </a:r>
            <a:r>
              <a:rPr spc="55" dirty="0">
                <a:latin typeface="+mn-lt"/>
                <a:cs typeface="Arial"/>
              </a:rPr>
              <a:t> </a:t>
            </a:r>
            <a:r>
              <a:rPr spc="-20" dirty="0">
                <a:latin typeface="+mn-lt"/>
                <a:cs typeface="Arial"/>
              </a:rPr>
              <a:t>oder </a:t>
            </a:r>
            <a:r>
              <a:rPr dirty="0">
                <a:latin typeface="+mn-lt"/>
                <a:cs typeface="Arial"/>
              </a:rPr>
              <a:t>im</a:t>
            </a:r>
            <a:r>
              <a:rPr spc="-35" dirty="0">
                <a:latin typeface="+mn-lt"/>
                <a:cs typeface="Arial"/>
              </a:rPr>
              <a:t> </a:t>
            </a:r>
            <a:r>
              <a:rPr spc="-10" dirty="0">
                <a:latin typeface="+mn-lt"/>
                <a:cs typeface="Arial"/>
              </a:rPr>
              <a:t>Konsulat</a:t>
            </a:r>
            <a:r>
              <a:rPr spc="100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Ihres</a:t>
            </a:r>
            <a:r>
              <a:rPr spc="-45" dirty="0">
                <a:latin typeface="+mn-lt"/>
                <a:cs typeface="Arial"/>
              </a:rPr>
              <a:t> </a:t>
            </a:r>
            <a:r>
              <a:rPr spc="-10" dirty="0">
                <a:latin typeface="+mn-lt"/>
                <a:cs typeface="Arial"/>
              </a:rPr>
              <a:t>Wohnsitzlandes</a:t>
            </a:r>
            <a:endParaRPr dirty="0">
              <a:latin typeface="+mn-lt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95375" y="1085850"/>
            <a:ext cx="1504950" cy="400050"/>
          </a:xfrm>
          <a:prstGeom prst="rect">
            <a:avLst/>
          </a:prstGeom>
          <a:solidFill>
            <a:srgbClr val="D94E4A"/>
          </a:solidFill>
        </p:spPr>
        <p:txBody>
          <a:bodyPr vert="horz" wrap="square" lIns="0" tIns="952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7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Das</a:t>
            </a:r>
            <a:r>
              <a:rPr sz="24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Visum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ECD5799-0049-4679-B9D1-3F4DC5AFF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205481"/>
            <a:ext cx="2342857" cy="234285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2964" y="3091180"/>
            <a:ext cx="1515745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Fragen?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31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5" dirty="0"/>
              <a:t>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FD171923-3228-3D55-AC68-8459C28C6DCA}"/>
              </a:ext>
            </a:extLst>
          </p:cNvPr>
          <p:cNvSpPr txBox="1"/>
          <p:nvPr/>
        </p:nvSpPr>
        <p:spPr>
          <a:xfrm>
            <a:off x="864552" y="2217483"/>
            <a:ext cx="957199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50" b="1" dirty="0">
                <a:solidFill>
                  <a:srgbClr val="0089C8"/>
                </a:solidFill>
                <a:latin typeface="Arial"/>
                <a:cs typeface="Arial"/>
              </a:rPr>
              <a:t>La</a:t>
            </a:r>
            <a:r>
              <a:rPr sz="7550" b="1" spc="-45" dirty="0">
                <a:solidFill>
                  <a:srgbClr val="0089C8"/>
                </a:solidFill>
                <a:latin typeface="Arial"/>
                <a:cs typeface="Arial"/>
              </a:rPr>
              <a:t> </a:t>
            </a:r>
            <a:r>
              <a:rPr sz="7550" b="1" dirty="0">
                <a:solidFill>
                  <a:srgbClr val="0089C8"/>
                </a:solidFill>
                <a:latin typeface="Arial"/>
                <a:cs typeface="Arial"/>
              </a:rPr>
              <a:t>Maison</a:t>
            </a:r>
            <a:r>
              <a:rPr sz="7550" b="1" spc="130" dirty="0">
                <a:solidFill>
                  <a:srgbClr val="0089C8"/>
                </a:solidFill>
                <a:latin typeface="Arial"/>
                <a:cs typeface="Arial"/>
              </a:rPr>
              <a:t> </a:t>
            </a:r>
            <a:r>
              <a:rPr sz="7550" b="1" dirty="0">
                <a:solidFill>
                  <a:srgbClr val="0089C8"/>
                </a:solidFill>
                <a:latin typeface="Arial"/>
                <a:cs typeface="Arial"/>
              </a:rPr>
              <a:t>de</a:t>
            </a:r>
            <a:r>
              <a:rPr sz="7550" b="1" spc="30" dirty="0">
                <a:solidFill>
                  <a:srgbClr val="0089C8"/>
                </a:solidFill>
                <a:latin typeface="Arial"/>
                <a:cs typeface="Arial"/>
              </a:rPr>
              <a:t> </a:t>
            </a:r>
            <a:r>
              <a:rPr sz="7550" b="1" spc="-10" dirty="0">
                <a:solidFill>
                  <a:srgbClr val="0089C8"/>
                </a:solidFill>
                <a:latin typeface="Arial"/>
                <a:cs typeface="Arial"/>
              </a:rPr>
              <a:t>France</a:t>
            </a:r>
            <a:endParaRPr sz="7550" dirty="0">
              <a:latin typeface="Arial"/>
              <a:cs typeface="Arial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8ECE2F1B-5531-8BB3-3F45-08ABBC7C7F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44905" y="257175"/>
            <a:ext cx="4708769" cy="1943100"/>
          </a:xfrm>
          <a:prstGeom prst="rect">
            <a:avLst/>
          </a:prstGeom>
        </p:spPr>
      </p:pic>
      <p:pic>
        <p:nvPicPr>
          <p:cNvPr id="6" name="object 4">
            <a:extLst>
              <a:ext uri="{FF2B5EF4-FFF2-40B4-BE49-F238E27FC236}">
                <a16:creationId xmlns:a16="http://schemas.microsoft.com/office/drawing/2014/main" id="{13EE763C-BAC8-9220-078D-7ADEABDC098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58074" y="5486400"/>
            <a:ext cx="2895600" cy="733425"/>
          </a:xfrm>
          <a:prstGeom prst="rect">
            <a:avLst/>
          </a:prstGeom>
        </p:spPr>
      </p:pic>
      <p:pic>
        <p:nvPicPr>
          <p:cNvPr id="7" name="object 6">
            <a:extLst>
              <a:ext uri="{FF2B5EF4-FFF2-40B4-BE49-F238E27FC236}">
                <a16:creationId xmlns:a16="http://schemas.microsoft.com/office/drawing/2014/main" id="{1D1986FC-48BC-523A-66A1-BF72056B312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6300" y="3505200"/>
            <a:ext cx="3276600" cy="2943225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A27E8F46-ECC0-B8E9-F695-9239A62B583B}"/>
              </a:ext>
            </a:extLst>
          </p:cNvPr>
          <p:cNvSpPr txBox="1"/>
          <p:nvPr/>
        </p:nvSpPr>
        <p:spPr>
          <a:xfrm>
            <a:off x="6882128" y="3505200"/>
            <a:ext cx="4047491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00" dirty="0">
                <a:solidFill>
                  <a:srgbClr val="888888"/>
                </a:solidFill>
                <a:latin typeface="Arial"/>
                <a:cs typeface="Arial"/>
              </a:rPr>
              <a:t>Sophie</a:t>
            </a:r>
            <a:r>
              <a:rPr sz="2400" spc="-110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888888"/>
                </a:solidFill>
                <a:latin typeface="Arial"/>
                <a:cs typeface="Arial"/>
              </a:rPr>
              <a:t>Coumel,</a:t>
            </a:r>
            <a:r>
              <a:rPr sz="2400" spc="5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888888"/>
                </a:solidFill>
                <a:latin typeface="Arial"/>
                <a:cs typeface="Arial"/>
              </a:rPr>
              <a:t>directrice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2051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25" y="0"/>
            <a:ext cx="11572875" cy="6858000"/>
            <a:chOff x="9525" y="0"/>
            <a:chExt cx="11572875" cy="6858000"/>
          </a:xfrm>
        </p:grpSpPr>
        <p:sp>
          <p:nvSpPr>
            <p:cNvPr id="3" name="object 3"/>
            <p:cNvSpPr/>
            <p:nvPr/>
          </p:nvSpPr>
          <p:spPr>
            <a:xfrm>
              <a:off x="9525" y="0"/>
              <a:ext cx="10315575" cy="6858000"/>
            </a:xfrm>
            <a:custGeom>
              <a:avLst/>
              <a:gdLst/>
              <a:ahLst/>
              <a:cxnLst/>
              <a:rect l="l" t="t" r="r" b="b"/>
              <a:pathLst>
                <a:path w="10315575" h="6858000">
                  <a:moveTo>
                    <a:pt x="10315575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0315575" y="6858000"/>
                  </a:lnTo>
                  <a:lnTo>
                    <a:pt x="10315575" y="0"/>
                  </a:lnTo>
                  <a:close/>
                </a:path>
              </a:pathLst>
            </a:custGeom>
            <a:solidFill>
              <a:srgbClr val="FF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50" y="1276350"/>
              <a:ext cx="10306050" cy="43910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201150" y="2228850"/>
              <a:ext cx="2381250" cy="2390775"/>
            </a:xfrm>
            <a:custGeom>
              <a:avLst/>
              <a:gdLst/>
              <a:ahLst/>
              <a:cxnLst/>
              <a:rect l="l" t="t" r="r" b="b"/>
              <a:pathLst>
                <a:path w="2381250" h="2390775">
                  <a:moveTo>
                    <a:pt x="1207134" y="0"/>
                  </a:moveTo>
                  <a:lnTo>
                    <a:pt x="0" y="1192657"/>
                  </a:lnTo>
                  <a:lnTo>
                    <a:pt x="1173733" y="2390775"/>
                  </a:lnTo>
                  <a:lnTo>
                    <a:pt x="2380869" y="1198117"/>
                  </a:lnTo>
                  <a:lnTo>
                    <a:pt x="12071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5" dirty="0"/>
              <a:t>2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116309" y="6438255"/>
            <a:ext cx="177800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-25" dirty="0">
                <a:solidFill>
                  <a:srgbClr val="878787"/>
                </a:solidFill>
                <a:latin typeface="Calibri"/>
                <a:cs typeface="Calibri"/>
              </a:rPr>
              <a:t>42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9600" y="4086225"/>
            <a:ext cx="2381250" cy="559769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5715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45"/>
              </a:spcBef>
            </a:pP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Die</a:t>
            </a:r>
            <a:r>
              <a:rPr sz="3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Ankunft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9601" y="4838700"/>
            <a:ext cx="2667000" cy="555280"/>
          </a:xfrm>
          <a:prstGeom prst="rect">
            <a:avLst/>
          </a:prstGeom>
          <a:solidFill>
            <a:srgbClr val="D94E4A"/>
          </a:solidFill>
        </p:spPr>
        <p:txBody>
          <a:bodyPr vert="horz" wrap="square" lIns="0" tIns="1270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10"/>
              </a:spcBef>
            </a:pP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3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Frankreich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19825"/>
            <a:ext cx="12192000" cy="638175"/>
          </a:xfrm>
          <a:custGeom>
            <a:avLst/>
            <a:gdLst/>
            <a:ahLst/>
            <a:cxnLst/>
            <a:rect l="l" t="t" r="r" b="b"/>
            <a:pathLst>
              <a:path w="12192000" h="638175">
                <a:moveTo>
                  <a:pt x="12192000" y="0"/>
                </a:moveTo>
                <a:lnTo>
                  <a:pt x="0" y="0"/>
                </a:lnTo>
                <a:lnTo>
                  <a:pt x="0" y="638175"/>
                </a:lnTo>
                <a:lnTo>
                  <a:pt x="12192000" y="638175"/>
                </a:lnTo>
                <a:lnTo>
                  <a:pt x="12192000" y="0"/>
                </a:lnTo>
                <a:close/>
              </a:path>
            </a:pathLst>
          </a:custGeom>
          <a:solidFill>
            <a:srgbClr val="9103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42950" cy="1457325"/>
          </a:xfrm>
          <a:custGeom>
            <a:avLst/>
            <a:gdLst/>
            <a:ahLst/>
            <a:cxnLst/>
            <a:rect l="l" t="t" r="r" b="b"/>
            <a:pathLst>
              <a:path w="742950" h="1457325">
                <a:moveTo>
                  <a:pt x="19290" y="0"/>
                </a:moveTo>
                <a:lnTo>
                  <a:pt x="6251" y="0"/>
                </a:lnTo>
                <a:lnTo>
                  <a:pt x="0" y="5969"/>
                </a:lnTo>
                <a:lnTo>
                  <a:pt x="0" y="1457071"/>
                </a:lnTo>
                <a:lnTo>
                  <a:pt x="742835" y="741807"/>
                </a:lnTo>
                <a:lnTo>
                  <a:pt x="19290" y="0"/>
                </a:lnTo>
                <a:close/>
              </a:path>
            </a:pathLst>
          </a:custGeom>
          <a:solidFill>
            <a:srgbClr val="FF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564" y="395986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910320"/>
                </a:solidFill>
                <a:latin typeface="Calibri"/>
                <a:cs typeface="Calibri"/>
              </a:rPr>
              <a:t>2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764014" y="6667575"/>
            <a:ext cx="2209800" cy="9525"/>
          </a:xfrm>
          <a:custGeom>
            <a:avLst/>
            <a:gdLst/>
            <a:ahLst/>
            <a:cxnLst/>
            <a:rect l="l" t="t" r="r" b="b"/>
            <a:pathLst>
              <a:path w="2209800" h="9525">
                <a:moveTo>
                  <a:pt x="2209800" y="0"/>
                </a:moveTo>
                <a:lnTo>
                  <a:pt x="0" y="0"/>
                </a:lnTo>
                <a:lnTo>
                  <a:pt x="0" y="9525"/>
                </a:lnTo>
                <a:lnTo>
                  <a:pt x="2209800" y="9525"/>
                </a:lnTo>
                <a:lnTo>
                  <a:pt x="22098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66800" y="542925"/>
            <a:ext cx="2352675" cy="400050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1206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Sich</a:t>
            </a:r>
            <a:r>
              <a:rPr sz="24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vorbereiten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26040" y="6327780"/>
            <a:ext cx="1782445" cy="2120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58680" y="6441430"/>
            <a:ext cx="2238375" cy="2705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www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all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em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gn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c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m</a:t>
            </a:r>
            <a:r>
              <a:rPr sz="1200" b="1" spc="-64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p</a:t>
            </a:r>
            <a:r>
              <a:rPr sz="1800" spc="-127" baseline="20833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1800" spc="-810" baseline="20833" dirty="0">
                <a:solidFill>
                  <a:srgbClr val="878787"/>
                </a:solidFill>
                <a:latin typeface="Calibri"/>
                <a:cs typeface="Calibri"/>
              </a:rPr>
              <a:t>9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u</a:t>
            </a:r>
            <a:r>
              <a:rPr sz="1200" b="1" spc="-3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s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f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r</a:t>
            </a:r>
            <a:r>
              <a:rPr sz="1200" b="1" spc="-7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n</a:t>
            </a:r>
            <a:r>
              <a:rPr sz="1200" b="1" spc="-5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c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o</a:t>
            </a:r>
            <a:r>
              <a:rPr sz="1200" b="1" spc="-5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r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0435" y="1815782"/>
            <a:ext cx="7106920" cy="27495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25"/>
              </a:spcBef>
              <a:buFont typeface="Wingdings"/>
              <a:buChar char=""/>
              <a:tabLst>
                <a:tab pos="356235" algn="l"/>
              </a:tabLst>
            </a:pPr>
            <a:r>
              <a:rPr sz="2750" b="1" dirty="0">
                <a:latin typeface="Calibri"/>
                <a:cs typeface="Calibri"/>
              </a:rPr>
              <a:t>Die</a:t>
            </a:r>
            <a:r>
              <a:rPr sz="2750" b="1" spc="114" dirty="0">
                <a:latin typeface="Calibri"/>
                <a:cs typeface="Calibri"/>
              </a:rPr>
              <a:t> </a:t>
            </a:r>
            <a:r>
              <a:rPr sz="2750" b="1" dirty="0">
                <a:latin typeface="Calibri"/>
                <a:cs typeface="Calibri"/>
              </a:rPr>
              <a:t>erste</a:t>
            </a:r>
            <a:r>
              <a:rPr sz="2750" b="1" spc="60" dirty="0">
                <a:latin typeface="Calibri"/>
                <a:cs typeface="Calibri"/>
              </a:rPr>
              <a:t> </a:t>
            </a:r>
            <a:r>
              <a:rPr sz="2750" b="1" dirty="0">
                <a:latin typeface="Calibri"/>
                <a:cs typeface="Calibri"/>
              </a:rPr>
              <a:t>Woche</a:t>
            </a:r>
            <a:r>
              <a:rPr sz="2750" b="1" spc="140" dirty="0">
                <a:latin typeface="Calibri"/>
                <a:cs typeface="Calibri"/>
              </a:rPr>
              <a:t> </a:t>
            </a:r>
            <a:r>
              <a:rPr sz="2750" b="1" dirty="0">
                <a:latin typeface="Calibri"/>
                <a:cs typeface="Calibri"/>
              </a:rPr>
              <a:t>nach</a:t>
            </a:r>
            <a:r>
              <a:rPr sz="2750" b="1" spc="185" dirty="0">
                <a:latin typeface="Calibri"/>
                <a:cs typeface="Calibri"/>
              </a:rPr>
              <a:t> </a:t>
            </a:r>
            <a:r>
              <a:rPr sz="2750" b="1" dirty="0">
                <a:latin typeface="Calibri"/>
                <a:cs typeface="Calibri"/>
              </a:rPr>
              <a:t>der</a:t>
            </a:r>
            <a:r>
              <a:rPr sz="2750" b="1" spc="15" dirty="0">
                <a:latin typeface="Calibri"/>
                <a:cs typeface="Calibri"/>
              </a:rPr>
              <a:t> </a:t>
            </a:r>
            <a:r>
              <a:rPr sz="2750" b="1" spc="-10" dirty="0">
                <a:latin typeface="Calibri"/>
                <a:cs typeface="Calibri"/>
              </a:rPr>
              <a:t>Ankunft:</a:t>
            </a:r>
            <a:endParaRPr sz="27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Wingdings"/>
              <a:buChar char=""/>
            </a:pPr>
            <a:endParaRPr sz="3000">
              <a:latin typeface="Calibri"/>
              <a:cs typeface="Calibri"/>
            </a:endParaRPr>
          </a:p>
          <a:p>
            <a:pPr marL="767080" lvl="1" indent="-153035">
              <a:lnSpc>
                <a:spcPts val="2865"/>
              </a:lnSpc>
              <a:buSzPct val="95833"/>
              <a:buChar char="•"/>
              <a:tabLst>
                <a:tab pos="767715" algn="l"/>
              </a:tabLst>
            </a:pPr>
            <a:r>
              <a:rPr sz="2400" dirty="0">
                <a:latin typeface="Calibri"/>
                <a:cs typeface="Calibri"/>
              </a:rPr>
              <a:t>CVEC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bezahlen</a:t>
            </a:r>
            <a:r>
              <a:rPr sz="2400" spc="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(außer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Erasmus-Studierende):</a:t>
            </a:r>
            <a:r>
              <a:rPr sz="2400" spc="-18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95€</a:t>
            </a:r>
            <a:endParaRPr sz="2400">
              <a:latin typeface="Calibri"/>
              <a:cs typeface="Calibri"/>
            </a:endParaRPr>
          </a:p>
          <a:p>
            <a:pPr marL="767080" lvl="1" indent="-153035">
              <a:lnSpc>
                <a:spcPts val="2865"/>
              </a:lnSpc>
              <a:buSzPct val="95833"/>
              <a:buChar char="•"/>
              <a:tabLst>
                <a:tab pos="767715" algn="l"/>
              </a:tabLst>
            </a:pPr>
            <a:r>
              <a:rPr sz="2400" dirty="0">
                <a:latin typeface="Calibri"/>
                <a:cs typeface="Calibri"/>
              </a:rPr>
              <a:t>Immatrikulation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</a:t>
            </a:r>
            <a:r>
              <a:rPr sz="2400" spc="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der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Hochschule</a:t>
            </a:r>
            <a:endParaRPr sz="2400">
              <a:latin typeface="Calibri"/>
              <a:cs typeface="Calibri"/>
            </a:endParaRPr>
          </a:p>
          <a:p>
            <a:pPr marL="767080" lvl="1" indent="-153035">
              <a:lnSpc>
                <a:spcPts val="2870"/>
              </a:lnSpc>
              <a:spcBef>
                <a:spcPts val="50"/>
              </a:spcBef>
              <a:buSzPct val="95833"/>
              <a:buChar char="•"/>
              <a:tabLst>
                <a:tab pos="767715" algn="l"/>
              </a:tabLst>
            </a:pPr>
            <a:r>
              <a:rPr sz="2400" dirty="0">
                <a:latin typeface="Calibri"/>
                <a:cs typeface="Calibri"/>
              </a:rPr>
              <a:t>Bankkonto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eröffnen</a:t>
            </a:r>
            <a:endParaRPr sz="2400">
              <a:latin typeface="Calibri"/>
              <a:cs typeface="Calibri"/>
            </a:endParaRPr>
          </a:p>
          <a:p>
            <a:pPr marL="767080" lvl="1" indent="-153035">
              <a:lnSpc>
                <a:spcPts val="2870"/>
              </a:lnSpc>
              <a:buSzPct val="95833"/>
              <a:buChar char="•"/>
              <a:tabLst>
                <a:tab pos="767715" algn="l"/>
              </a:tabLst>
            </a:pPr>
            <a:r>
              <a:rPr sz="2400" dirty="0">
                <a:latin typeface="Calibri"/>
                <a:cs typeface="Calibri"/>
              </a:rPr>
              <a:t>Validierung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des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Aufenthaltstitels</a:t>
            </a:r>
            <a:r>
              <a:rPr sz="2400" spc="-1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(falls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erforderlich)</a:t>
            </a:r>
            <a:endParaRPr sz="2400">
              <a:latin typeface="Calibri"/>
              <a:cs typeface="Calibri"/>
            </a:endParaRPr>
          </a:p>
          <a:p>
            <a:pPr marL="767080" lvl="1" indent="-153035">
              <a:lnSpc>
                <a:spcPct val="100000"/>
              </a:lnSpc>
              <a:spcBef>
                <a:spcPts val="50"/>
              </a:spcBef>
              <a:buSzPct val="95833"/>
              <a:buChar char="•"/>
              <a:tabLst>
                <a:tab pos="767715" algn="l"/>
              </a:tabLst>
            </a:pPr>
            <a:r>
              <a:rPr sz="2400" dirty="0">
                <a:latin typeface="Calibri"/>
                <a:cs typeface="Calibri"/>
              </a:rPr>
              <a:t>Einschreibung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bei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der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Krankenkasse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64" y="395986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910320"/>
                </a:solidFill>
                <a:latin typeface="Calibri"/>
                <a:cs typeface="Calibri"/>
              </a:rPr>
              <a:t>2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79515" y="1371600"/>
            <a:ext cx="5912485" cy="449674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800" b="1" dirty="0">
                <a:latin typeface="Calibri"/>
                <a:cs typeface="Calibri"/>
              </a:rPr>
              <a:t>Komplettes</a:t>
            </a:r>
            <a:r>
              <a:rPr sz="2800" b="1" spc="-114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Studium:</a:t>
            </a:r>
            <a:r>
              <a:rPr sz="2800" b="1" spc="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«</a:t>
            </a:r>
            <a:r>
              <a:rPr sz="2800" b="1" spc="-2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inscriptions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latin typeface="Calibri"/>
                <a:cs typeface="Calibri"/>
              </a:rPr>
              <a:t>académiques</a:t>
            </a:r>
            <a:r>
              <a:rPr sz="2800" b="1" spc="-5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»</a:t>
            </a:r>
            <a:r>
              <a:rPr sz="2800" b="1" spc="5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&amp;</a:t>
            </a:r>
            <a:r>
              <a:rPr sz="2800" b="1" spc="-6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«</a:t>
            </a:r>
            <a:r>
              <a:rPr sz="2800" b="1" spc="6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inscriptions</a:t>
            </a:r>
            <a:r>
              <a:rPr sz="2800" b="1" spc="-12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pédagogiques</a:t>
            </a:r>
            <a:r>
              <a:rPr sz="2800" b="1" spc="-130" dirty="0">
                <a:latin typeface="Calibri"/>
                <a:cs typeface="Calibri"/>
              </a:rPr>
              <a:t> </a:t>
            </a:r>
            <a:r>
              <a:rPr sz="2800" b="1" spc="-50" dirty="0">
                <a:latin typeface="Calibri"/>
                <a:cs typeface="Calibri"/>
              </a:rPr>
              <a:t>»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05"/>
              </a:spcBef>
            </a:pPr>
            <a:r>
              <a:rPr b="1" dirty="0">
                <a:latin typeface="Calibri"/>
                <a:cs typeface="Calibri"/>
              </a:rPr>
              <a:t>Inscriptions</a:t>
            </a:r>
            <a:r>
              <a:rPr b="1" spc="-9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académiques:</a:t>
            </a:r>
            <a:endParaRPr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dirty="0">
                <a:latin typeface="Calibri"/>
                <a:cs typeface="Calibri"/>
              </a:rPr>
              <a:t>Endgültige</a:t>
            </a:r>
            <a:r>
              <a:rPr spc="-15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Einschreibung</a:t>
            </a:r>
            <a:r>
              <a:rPr spc="-100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bei</a:t>
            </a:r>
            <a:r>
              <a:rPr spc="-9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der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spc="-25" dirty="0">
                <a:latin typeface="Calibri"/>
                <a:cs typeface="Calibri"/>
              </a:rPr>
              <a:t>Uni</a:t>
            </a:r>
            <a:endParaRPr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pc="-10" dirty="0">
                <a:latin typeface="Calibri"/>
                <a:cs typeface="Calibri"/>
              </a:rPr>
              <a:t>"carte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étudiante"</a:t>
            </a:r>
            <a:endParaRPr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9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pc="-10" dirty="0" err="1">
                <a:latin typeface="Calibri"/>
                <a:cs typeface="Calibri"/>
              </a:rPr>
              <a:t>Studiengebühre</a:t>
            </a:r>
            <a:r>
              <a:rPr lang="de-DE" spc="-10" dirty="0">
                <a:latin typeface="Calibri"/>
                <a:cs typeface="Calibri"/>
              </a:rPr>
              <a:t>n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bezahlen</a:t>
            </a:r>
            <a:endParaRPr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b="1" spc="-10" dirty="0">
                <a:latin typeface="Calibri"/>
                <a:cs typeface="Calibri"/>
              </a:rPr>
              <a:t>Inscriptions</a:t>
            </a:r>
            <a:r>
              <a:rPr b="1" spc="-4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pédagogiques:</a:t>
            </a:r>
            <a:endParaRPr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dirty="0">
              <a:latin typeface="Calibri"/>
              <a:cs typeface="Calibri"/>
            </a:endParaRPr>
          </a:p>
          <a:p>
            <a:pPr marL="298450" indent="-28638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dirty="0">
                <a:latin typeface="Calibri"/>
                <a:cs typeface="Calibri"/>
              </a:rPr>
              <a:t>Deine</a:t>
            </a:r>
            <a:r>
              <a:rPr spc="-6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Kurse</a:t>
            </a:r>
            <a:r>
              <a:rPr spc="-6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auswählen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764014" y="6667575"/>
            <a:ext cx="2209800" cy="9525"/>
          </a:xfrm>
          <a:custGeom>
            <a:avLst/>
            <a:gdLst/>
            <a:ahLst/>
            <a:cxnLst/>
            <a:rect l="l" t="t" r="r" b="b"/>
            <a:pathLst>
              <a:path w="2209800" h="9525">
                <a:moveTo>
                  <a:pt x="2209800" y="0"/>
                </a:moveTo>
                <a:lnTo>
                  <a:pt x="0" y="0"/>
                </a:lnTo>
                <a:lnTo>
                  <a:pt x="0" y="9525"/>
                </a:lnTo>
                <a:lnTo>
                  <a:pt x="2209800" y="9525"/>
                </a:lnTo>
                <a:lnTo>
                  <a:pt x="22098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6800" y="542925"/>
            <a:ext cx="3276600" cy="381515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1206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Le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certificat</a:t>
            </a:r>
            <a:r>
              <a:rPr sz="24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scolarité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26040" y="6327780"/>
            <a:ext cx="1782445" cy="2120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58680" y="6441430"/>
            <a:ext cx="2238375" cy="2705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www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all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em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gn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c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m</a:t>
            </a:r>
            <a:r>
              <a:rPr sz="1200" b="1" spc="-64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p</a:t>
            </a:r>
            <a:r>
              <a:rPr sz="1800" spc="-127" baseline="20833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1800" spc="-810" baseline="20833" dirty="0">
                <a:solidFill>
                  <a:srgbClr val="878787"/>
                </a:solidFill>
                <a:latin typeface="Calibri"/>
                <a:cs typeface="Calibri"/>
              </a:rPr>
              <a:t>9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u</a:t>
            </a:r>
            <a:r>
              <a:rPr sz="1200" b="1" spc="-3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s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f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r</a:t>
            </a:r>
            <a:r>
              <a:rPr sz="1200" b="1" spc="-7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n</a:t>
            </a:r>
            <a:r>
              <a:rPr sz="1200" b="1" spc="-5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c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o</a:t>
            </a:r>
            <a:r>
              <a:rPr sz="1200" b="1" spc="-5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r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6800" y="1085850"/>
            <a:ext cx="4671695" cy="378950"/>
          </a:xfrm>
          <a:prstGeom prst="rect">
            <a:avLst/>
          </a:prstGeom>
          <a:solidFill>
            <a:srgbClr val="D94E4A"/>
          </a:solidFill>
        </p:spPr>
        <p:txBody>
          <a:bodyPr vert="horz" wrap="square" lIns="0" tIns="952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7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Die</a:t>
            </a:r>
            <a:r>
              <a:rPr sz="2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Immatrikulationsbescheinigung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sz="half" idx="2"/>
          </p:nvPr>
        </p:nvSpPr>
        <p:spPr>
          <a:xfrm>
            <a:off x="549910" y="1815528"/>
            <a:ext cx="5317490" cy="414331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25"/>
              </a:spcBef>
            </a:pPr>
            <a:r>
              <a:rPr sz="2800" dirty="0"/>
              <a:t>Erasmus+:</a:t>
            </a:r>
            <a:r>
              <a:rPr sz="2800" spc="-35" dirty="0"/>
              <a:t> </a:t>
            </a:r>
            <a:r>
              <a:rPr sz="2800" dirty="0"/>
              <a:t>Das</a:t>
            </a:r>
            <a:r>
              <a:rPr sz="2800" spc="-55" dirty="0"/>
              <a:t> </a:t>
            </a:r>
            <a:r>
              <a:rPr sz="2800" dirty="0"/>
              <a:t>Learning</a:t>
            </a:r>
            <a:r>
              <a:rPr sz="2800" spc="15" dirty="0"/>
              <a:t> </a:t>
            </a:r>
            <a:r>
              <a:rPr sz="2800" spc="-10" dirty="0"/>
              <a:t>Agreement</a:t>
            </a:r>
          </a:p>
          <a:p>
            <a:pPr marL="12700">
              <a:lnSpc>
                <a:spcPct val="100000"/>
              </a:lnSpc>
              <a:spcBef>
                <a:spcPts val="1955"/>
              </a:spcBef>
            </a:pPr>
            <a:r>
              <a:rPr sz="1800" dirty="0"/>
              <a:t>Von</a:t>
            </a:r>
            <a:r>
              <a:rPr sz="1800" spc="-30" dirty="0"/>
              <a:t> </a:t>
            </a:r>
            <a:r>
              <a:rPr sz="1800" dirty="0"/>
              <a:t>Studierenden</a:t>
            </a:r>
            <a:r>
              <a:rPr sz="1800" spc="-80" dirty="0"/>
              <a:t> </a:t>
            </a:r>
            <a:r>
              <a:rPr sz="1800" spc="-10" dirty="0"/>
              <a:t>auszufüllen:</a:t>
            </a:r>
            <a:endParaRPr sz="1800" dirty="0"/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dirty="0"/>
          </a:p>
          <a:p>
            <a:pPr marL="307975" indent="-28638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07975" algn="l"/>
                <a:tab pos="308610" algn="l"/>
              </a:tabLst>
            </a:pPr>
            <a:r>
              <a:rPr sz="1800" b="0" dirty="0">
                <a:latin typeface="Calibri"/>
                <a:cs typeface="Calibri"/>
              </a:rPr>
              <a:t>Name,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akademisches</a:t>
            </a:r>
            <a:r>
              <a:rPr sz="1800" b="0" spc="-13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Jahr,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Studiengang</a:t>
            </a:r>
            <a:endParaRPr sz="1800" dirty="0">
              <a:latin typeface="Calibri"/>
              <a:cs typeface="Calibri"/>
            </a:endParaRPr>
          </a:p>
          <a:p>
            <a:pPr marL="307975" indent="-286385">
              <a:lnSpc>
                <a:spcPct val="100000"/>
              </a:lnSpc>
              <a:spcBef>
                <a:spcPts val="90"/>
              </a:spcBef>
              <a:buFont typeface="Arial"/>
              <a:buChar char="•"/>
              <a:tabLst>
                <a:tab pos="307975" algn="l"/>
                <a:tab pos="308610" algn="l"/>
              </a:tabLst>
            </a:pPr>
            <a:r>
              <a:rPr sz="1800" b="0" dirty="0">
                <a:latin typeface="Calibri"/>
                <a:cs typeface="Calibri"/>
              </a:rPr>
              <a:t>Name</a:t>
            </a:r>
            <a:r>
              <a:rPr sz="1800" b="0" spc="-6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der</a:t>
            </a:r>
            <a:r>
              <a:rPr sz="1800" b="0" spc="2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Gastuniversität</a:t>
            </a:r>
            <a:endParaRPr sz="1800" dirty="0">
              <a:latin typeface="Calibri"/>
              <a:cs typeface="Calibri"/>
            </a:endParaRPr>
          </a:p>
          <a:p>
            <a:pPr marL="307975" indent="-286385">
              <a:lnSpc>
                <a:spcPct val="100000"/>
              </a:lnSpc>
              <a:spcBef>
                <a:spcPts val="15"/>
              </a:spcBef>
              <a:buFont typeface="Arial"/>
              <a:buChar char="•"/>
              <a:tabLst>
                <a:tab pos="307975" algn="l"/>
                <a:tab pos="308610" algn="l"/>
              </a:tabLst>
            </a:pPr>
            <a:r>
              <a:rPr sz="1800" b="0" spc="-10" dirty="0">
                <a:latin typeface="Calibri"/>
                <a:cs typeface="Calibri"/>
              </a:rPr>
              <a:t>Vorgesehenes</a:t>
            </a:r>
            <a:r>
              <a:rPr sz="1800" b="0" spc="-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Studienprogramm</a:t>
            </a:r>
            <a:endParaRPr sz="1800" dirty="0">
              <a:latin typeface="Calibri"/>
              <a:cs typeface="Calibri"/>
            </a:endParaRPr>
          </a:p>
          <a:p>
            <a:pPr marL="30797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07975" algn="l"/>
                <a:tab pos="308610" algn="l"/>
              </a:tabLst>
            </a:pPr>
            <a:r>
              <a:rPr sz="1800" b="0" dirty="0">
                <a:latin typeface="Calibri"/>
                <a:cs typeface="Calibri"/>
              </a:rPr>
              <a:t>Unterschrift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der</a:t>
            </a:r>
            <a:r>
              <a:rPr sz="1800" b="0" spc="-7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Studierenden</a:t>
            </a:r>
            <a:endParaRPr sz="1800" dirty="0">
              <a:latin typeface="Calibri"/>
              <a:cs typeface="Calibri"/>
            </a:endParaRPr>
          </a:p>
          <a:p>
            <a:pPr marL="30797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07975" algn="l"/>
                <a:tab pos="308610" algn="l"/>
              </a:tabLst>
            </a:pPr>
            <a:r>
              <a:rPr sz="1800" b="0" spc="-10" dirty="0">
                <a:latin typeface="Calibri"/>
                <a:cs typeface="Calibri"/>
              </a:rPr>
              <a:t>Unterschriften</a:t>
            </a:r>
            <a:r>
              <a:rPr sz="1800" b="0" spc="2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der Heimat-</a:t>
            </a:r>
            <a:r>
              <a:rPr sz="1800" b="0" spc="-9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und</a:t>
            </a:r>
            <a:r>
              <a:rPr sz="1800" b="0" spc="-6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Gastuniversität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dirty="0">
              <a:latin typeface="Calibri"/>
              <a:cs typeface="Calibri"/>
            </a:endParaRPr>
          </a:p>
          <a:p>
            <a:pPr marL="22225">
              <a:lnSpc>
                <a:spcPct val="100000"/>
              </a:lnSpc>
            </a:pPr>
            <a:r>
              <a:rPr sz="1800" u="sng" spc="-10" dirty="0">
                <a:uFill>
                  <a:solidFill>
                    <a:srgbClr val="000000"/>
                  </a:solidFill>
                </a:uFill>
              </a:rPr>
              <a:t>Wichtig</a:t>
            </a:r>
            <a:endParaRPr sz="1800" dirty="0"/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00" dirty="0"/>
          </a:p>
          <a:p>
            <a:pPr marL="22225" marR="5080">
              <a:lnSpc>
                <a:spcPct val="105000"/>
              </a:lnSpc>
              <a:spcBef>
                <a:spcPts val="5"/>
              </a:spcBef>
            </a:pPr>
            <a:r>
              <a:rPr sz="1800" b="0" dirty="0">
                <a:latin typeface="Calibri"/>
                <a:cs typeface="Calibri"/>
              </a:rPr>
              <a:t>Eine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Änderung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des </a:t>
            </a:r>
            <a:r>
              <a:rPr sz="1800" b="0" spc="-10" dirty="0">
                <a:latin typeface="Calibri"/>
                <a:cs typeface="Calibri"/>
              </a:rPr>
              <a:t>Learning</a:t>
            </a:r>
            <a:r>
              <a:rPr sz="1800" b="0" spc="-114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Agreements</a:t>
            </a:r>
            <a:r>
              <a:rPr sz="1800" b="0" spc="1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ist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innerhalb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von</a:t>
            </a:r>
            <a:r>
              <a:rPr sz="1800" b="0" spc="20" dirty="0">
                <a:latin typeface="Calibri"/>
                <a:cs typeface="Calibri"/>
              </a:rPr>
              <a:t> </a:t>
            </a:r>
            <a:r>
              <a:rPr sz="1800" b="0" spc="-50" dirty="0">
                <a:latin typeface="Calibri"/>
                <a:cs typeface="Calibri"/>
              </a:rPr>
              <a:t>2 </a:t>
            </a:r>
            <a:r>
              <a:rPr sz="1800" b="0" dirty="0">
                <a:latin typeface="Calibri"/>
                <a:cs typeface="Calibri"/>
              </a:rPr>
              <a:t>Wochen</a:t>
            </a:r>
            <a:r>
              <a:rPr sz="1800" b="0" spc="-13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nach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der</a:t>
            </a:r>
            <a:r>
              <a:rPr sz="1800" b="0" spc="1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Ankunft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noch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möglich!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19825"/>
            <a:ext cx="12192000" cy="638175"/>
          </a:xfrm>
          <a:custGeom>
            <a:avLst/>
            <a:gdLst/>
            <a:ahLst/>
            <a:cxnLst/>
            <a:rect l="l" t="t" r="r" b="b"/>
            <a:pathLst>
              <a:path w="12192000" h="638175">
                <a:moveTo>
                  <a:pt x="12192000" y="0"/>
                </a:moveTo>
                <a:lnTo>
                  <a:pt x="0" y="0"/>
                </a:lnTo>
                <a:lnTo>
                  <a:pt x="0" y="638175"/>
                </a:lnTo>
                <a:lnTo>
                  <a:pt x="12192000" y="638175"/>
                </a:lnTo>
                <a:lnTo>
                  <a:pt x="12192000" y="0"/>
                </a:lnTo>
                <a:close/>
              </a:path>
            </a:pathLst>
          </a:custGeom>
          <a:solidFill>
            <a:srgbClr val="9103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42950" cy="1457325"/>
          </a:xfrm>
          <a:custGeom>
            <a:avLst/>
            <a:gdLst/>
            <a:ahLst/>
            <a:cxnLst/>
            <a:rect l="l" t="t" r="r" b="b"/>
            <a:pathLst>
              <a:path w="742950" h="1457325">
                <a:moveTo>
                  <a:pt x="19290" y="0"/>
                </a:moveTo>
                <a:lnTo>
                  <a:pt x="6251" y="0"/>
                </a:lnTo>
                <a:lnTo>
                  <a:pt x="0" y="5969"/>
                </a:lnTo>
                <a:lnTo>
                  <a:pt x="0" y="1457071"/>
                </a:lnTo>
                <a:lnTo>
                  <a:pt x="742835" y="741807"/>
                </a:lnTo>
                <a:lnTo>
                  <a:pt x="19290" y="0"/>
                </a:lnTo>
                <a:close/>
              </a:path>
            </a:pathLst>
          </a:custGeom>
          <a:solidFill>
            <a:srgbClr val="FF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564" y="395986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910320"/>
                </a:solidFill>
                <a:latin typeface="Calibri"/>
                <a:cs typeface="Calibri"/>
              </a:rPr>
              <a:t>2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2600" y="0"/>
            <a:ext cx="8839200" cy="621982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9764014" y="6667575"/>
            <a:ext cx="2209800" cy="9525"/>
          </a:xfrm>
          <a:custGeom>
            <a:avLst/>
            <a:gdLst/>
            <a:ahLst/>
            <a:cxnLst/>
            <a:rect l="l" t="t" r="r" b="b"/>
            <a:pathLst>
              <a:path w="2209800" h="9525">
                <a:moveTo>
                  <a:pt x="2209800" y="0"/>
                </a:moveTo>
                <a:lnTo>
                  <a:pt x="0" y="0"/>
                </a:lnTo>
                <a:lnTo>
                  <a:pt x="0" y="9525"/>
                </a:lnTo>
                <a:lnTo>
                  <a:pt x="2209800" y="9525"/>
                </a:lnTo>
                <a:lnTo>
                  <a:pt x="22098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226040" y="6327780"/>
            <a:ext cx="1782445" cy="2120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58680" y="6441430"/>
            <a:ext cx="2238375" cy="2705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www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all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em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gn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c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m</a:t>
            </a:r>
            <a:r>
              <a:rPr sz="1200" b="1" spc="-64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p</a:t>
            </a:r>
            <a:r>
              <a:rPr sz="1800" spc="-127" baseline="20833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1800" spc="-810" baseline="20833" dirty="0">
                <a:solidFill>
                  <a:srgbClr val="878787"/>
                </a:solidFill>
                <a:latin typeface="Calibri"/>
                <a:cs typeface="Calibri"/>
              </a:rPr>
              <a:t>9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u</a:t>
            </a:r>
            <a:r>
              <a:rPr sz="1200" b="1" spc="-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s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f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1200" b="1" spc="-7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n</a:t>
            </a:r>
            <a:r>
              <a:rPr sz="1200" b="1" spc="-5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c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o</a:t>
            </a:r>
            <a:r>
              <a:rPr sz="1200" b="1" spc="-5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g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36512"/>
            <a:ext cx="12228830" cy="6894830"/>
            <a:chOff x="0" y="-36512"/>
            <a:chExt cx="12228830" cy="68948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38900" y="6346"/>
              <a:ext cx="5753100" cy="627062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00800" y="0"/>
              <a:ext cx="5791200" cy="6315075"/>
            </a:xfrm>
            <a:custGeom>
              <a:avLst/>
              <a:gdLst/>
              <a:ahLst/>
              <a:cxnLst/>
              <a:rect l="l" t="t" r="r" b="b"/>
              <a:pathLst>
                <a:path w="5791200" h="6315075">
                  <a:moveTo>
                    <a:pt x="5790946" y="6315075"/>
                  </a:moveTo>
                  <a:lnTo>
                    <a:pt x="4961635" y="6315075"/>
                  </a:lnTo>
                  <a:lnTo>
                    <a:pt x="4867529" y="6280873"/>
                  </a:lnTo>
                  <a:lnTo>
                    <a:pt x="4596765" y="6171641"/>
                  </a:lnTo>
                  <a:lnTo>
                    <a:pt x="4331970" y="6057684"/>
                  </a:lnTo>
                  <a:lnTo>
                    <a:pt x="4073144" y="5938913"/>
                  </a:lnTo>
                  <a:lnTo>
                    <a:pt x="3820286" y="5815368"/>
                  </a:lnTo>
                  <a:lnTo>
                    <a:pt x="3574033" y="5686996"/>
                  </a:lnTo>
                  <a:lnTo>
                    <a:pt x="3334766" y="5554218"/>
                  </a:lnTo>
                  <a:lnTo>
                    <a:pt x="3101594" y="5416677"/>
                  </a:lnTo>
                  <a:lnTo>
                    <a:pt x="2876042" y="5275072"/>
                  </a:lnTo>
                  <a:lnTo>
                    <a:pt x="2657348" y="5129149"/>
                  </a:lnTo>
                  <a:lnTo>
                    <a:pt x="2445639" y="4979162"/>
                  </a:lnTo>
                  <a:lnTo>
                    <a:pt x="2241930" y="4825111"/>
                  </a:lnTo>
                  <a:lnTo>
                    <a:pt x="2045334" y="4666996"/>
                  </a:lnTo>
                  <a:lnTo>
                    <a:pt x="1856994" y="4505071"/>
                  </a:lnTo>
                  <a:lnTo>
                    <a:pt x="1676400" y="4339717"/>
                  </a:lnTo>
                  <a:lnTo>
                    <a:pt x="1503933" y="4170426"/>
                  </a:lnTo>
                  <a:lnTo>
                    <a:pt x="1340230" y="3997832"/>
                  </a:lnTo>
                  <a:lnTo>
                    <a:pt x="1184528" y="3821683"/>
                  </a:lnTo>
                  <a:lnTo>
                    <a:pt x="1037971" y="3642105"/>
                  </a:lnTo>
                  <a:lnTo>
                    <a:pt x="900176" y="3459479"/>
                  </a:lnTo>
                  <a:lnTo>
                    <a:pt x="771398" y="3273805"/>
                  </a:lnTo>
                  <a:lnTo>
                    <a:pt x="652018" y="3085211"/>
                  </a:lnTo>
                  <a:lnTo>
                    <a:pt x="595629" y="2989834"/>
                  </a:lnTo>
                  <a:lnTo>
                    <a:pt x="541654" y="2893314"/>
                  </a:lnTo>
                  <a:lnTo>
                    <a:pt x="490474" y="2796540"/>
                  </a:lnTo>
                  <a:lnTo>
                    <a:pt x="441198" y="2699258"/>
                  </a:lnTo>
                  <a:lnTo>
                    <a:pt x="394843" y="2600705"/>
                  </a:lnTo>
                  <a:lnTo>
                    <a:pt x="350520" y="2502280"/>
                  </a:lnTo>
                  <a:lnTo>
                    <a:pt x="308864" y="2402586"/>
                  </a:lnTo>
                  <a:lnTo>
                    <a:pt x="269875" y="2302383"/>
                  </a:lnTo>
                  <a:lnTo>
                    <a:pt x="233045" y="2201799"/>
                  </a:lnTo>
                  <a:lnTo>
                    <a:pt x="199517" y="2100453"/>
                  </a:lnTo>
                  <a:lnTo>
                    <a:pt x="167894" y="1998726"/>
                  </a:lnTo>
                  <a:lnTo>
                    <a:pt x="139065" y="1896110"/>
                  </a:lnTo>
                  <a:lnTo>
                    <a:pt x="113029" y="1793113"/>
                  </a:lnTo>
                  <a:lnTo>
                    <a:pt x="89408" y="1689353"/>
                  </a:lnTo>
                  <a:lnTo>
                    <a:pt x="68579" y="1585467"/>
                  </a:lnTo>
                  <a:lnTo>
                    <a:pt x="50546" y="1480820"/>
                  </a:lnTo>
                  <a:lnTo>
                    <a:pt x="35305" y="1375410"/>
                  </a:lnTo>
                  <a:lnTo>
                    <a:pt x="22478" y="1270000"/>
                  </a:lnTo>
                  <a:lnTo>
                    <a:pt x="12826" y="1163701"/>
                  </a:lnTo>
                  <a:lnTo>
                    <a:pt x="5714" y="1057528"/>
                  </a:lnTo>
                  <a:lnTo>
                    <a:pt x="1270" y="950467"/>
                  </a:lnTo>
                  <a:lnTo>
                    <a:pt x="0" y="842772"/>
                  </a:lnTo>
                  <a:lnTo>
                    <a:pt x="3301" y="686688"/>
                  </a:lnTo>
                  <a:lnTo>
                    <a:pt x="12064" y="531495"/>
                  </a:lnTo>
                  <a:lnTo>
                    <a:pt x="27304" y="377571"/>
                  </a:lnTo>
                  <a:lnTo>
                    <a:pt x="47751" y="224027"/>
                  </a:lnTo>
                  <a:lnTo>
                    <a:pt x="91312" y="0"/>
                  </a:lnTo>
                </a:path>
              </a:pathLst>
            </a:custGeom>
            <a:ln w="73025">
              <a:solidFill>
                <a:srgbClr val="AD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219825"/>
              <a:ext cx="12192000" cy="638175"/>
            </a:xfrm>
            <a:custGeom>
              <a:avLst/>
              <a:gdLst/>
              <a:ahLst/>
              <a:cxnLst/>
              <a:rect l="l" t="t" r="r" b="b"/>
              <a:pathLst>
                <a:path w="12192000" h="638175">
                  <a:moveTo>
                    <a:pt x="12192000" y="0"/>
                  </a:moveTo>
                  <a:lnTo>
                    <a:pt x="0" y="0"/>
                  </a:lnTo>
                  <a:lnTo>
                    <a:pt x="0" y="638175"/>
                  </a:lnTo>
                  <a:lnTo>
                    <a:pt x="12192000" y="63817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9103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742950" cy="1457325"/>
            </a:xfrm>
            <a:custGeom>
              <a:avLst/>
              <a:gdLst/>
              <a:ahLst/>
              <a:cxnLst/>
              <a:rect l="l" t="t" r="r" b="b"/>
              <a:pathLst>
                <a:path w="742950" h="1457325">
                  <a:moveTo>
                    <a:pt x="19290" y="0"/>
                  </a:moveTo>
                  <a:lnTo>
                    <a:pt x="6251" y="0"/>
                  </a:lnTo>
                  <a:lnTo>
                    <a:pt x="0" y="5969"/>
                  </a:lnTo>
                  <a:lnTo>
                    <a:pt x="0" y="1457071"/>
                  </a:lnTo>
                  <a:lnTo>
                    <a:pt x="742835" y="741807"/>
                  </a:lnTo>
                  <a:lnTo>
                    <a:pt x="19290" y="0"/>
                  </a:lnTo>
                  <a:close/>
                </a:path>
              </a:pathLst>
            </a:custGeom>
            <a:solidFill>
              <a:srgbClr val="FF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5564" y="395986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910320"/>
                </a:solidFill>
                <a:latin typeface="Calibri"/>
                <a:cs typeface="Calibri"/>
              </a:rPr>
              <a:t>2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764014" y="6667575"/>
            <a:ext cx="2209800" cy="9525"/>
          </a:xfrm>
          <a:custGeom>
            <a:avLst/>
            <a:gdLst/>
            <a:ahLst/>
            <a:cxnLst/>
            <a:rect l="l" t="t" r="r" b="b"/>
            <a:pathLst>
              <a:path w="2209800" h="9525">
                <a:moveTo>
                  <a:pt x="2209800" y="0"/>
                </a:moveTo>
                <a:lnTo>
                  <a:pt x="0" y="0"/>
                </a:lnTo>
                <a:lnTo>
                  <a:pt x="0" y="9525"/>
                </a:lnTo>
                <a:lnTo>
                  <a:pt x="2209800" y="9525"/>
                </a:lnTo>
                <a:lnTo>
                  <a:pt x="22098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95375" y="542925"/>
            <a:ext cx="2124075" cy="400050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1206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Das</a:t>
            </a:r>
            <a:r>
              <a:rPr sz="24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Bankkonto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226040" y="6327780"/>
            <a:ext cx="1782445" cy="2120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58680" y="6441430"/>
            <a:ext cx="2238375" cy="2705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www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all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em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gn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c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m</a:t>
            </a:r>
            <a:r>
              <a:rPr sz="1200" b="1" spc="-64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p</a:t>
            </a:r>
            <a:r>
              <a:rPr sz="1800" spc="-127" baseline="20833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1800" spc="-810" baseline="20833" dirty="0">
                <a:solidFill>
                  <a:srgbClr val="878787"/>
                </a:solidFill>
                <a:latin typeface="Calibri"/>
                <a:cs typeface="Calibri"/>
              </a:rPr>
              <a:t>9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u</a:t>
            </a:r>
            <a:r>
              <a:rPr sz="1200" b="1" spc="-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s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f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1200" b="1" spc="-7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n</a:t>
            </a:r>
            <a:r>
              <a:rPr sz="1200" b="1" spc="-5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c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o</a:t>
            </a:r>
            <a:r>
              <a:rPr sz="1200" b="1" spc="-5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3437" y="2328926"/>
            <a:ext cx="4438650" cy="3257550"/>
          </a:xfrm>
          <a:prstGeom prst="rect">
            <a:avLst/>
          </a:prstGeom>
          <a:ln w="28575">
            <a:solidFill>
              <a:srgbClr val="766F6F"/>
            </a:solidFill>
          </a:ln>
        </p:spPr>
        <p:txBody>
          <a:bodyPr vert="horz" wrap="square" lIns="0" tIns="114300" rIns="0" bIns="0" rtlCol="0">
            <a:spAutoFit/>
          </a:bodyPr>
          <a:lstStyle/>
          <a:p>
            <a:pPr marL="386080">
              <a:lnSpc>
                <a:spcPct val="100000"/>
              </a:lnSpc>
              <a:spcBef>
                <a:spcPts val="900"/>
              </a:spcBef>
            </a:pPr>
            <a:r>
              <a:rPr sz="1550" b="1" spc="-10" dirty="0">
                <a:latin typeface="Calibri"/>
                <a:cs typeface="Calibri"/>
              </a:rPr>
              <a:t>Erförderliche</a:t>
            </a:r>
            <a:r>
              <a:rPr sz="1550" b="1" dirty="0">
                <a:latin typeface="Calibri"/>
                <a:cs typeface="Calibri"/>
              </a:rPr>
              <a:t> </a:t>
            </a:r>
            <a:r>
              <a:rPr sz="1550" b="1" spc="-10" dirty="0">
                <a:latin typeface="Calibri"/>
                <a:cs typeface="Calibri"/>
              </a:rPr>
              <a:t>Dokumente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Calibri"/>
              <a:cs typeface="Calibri"/>
            </a:endParaRPr>
          </a:p>
          <a:p>
            <a:pPr marL="671195" marR="157480" indent="-285750">
              <a:lnSpc>
                <a:spcPct val="101000"/>
              </a:lnSpc>
              <a:buFont typeface="Wingdings"/>
              <a:buChar char=""/>
              <a:tabLst>
                <a:tab pos="671195" algn="l"/>
                <a:tab pos="671830" algn="l"/>
              </a:tabLst>
            </a:pPr>
            <a:r>
              <a:rPr sz="1550" spc="-10" dirty="0">
                <a:latin typeface="Arial"/>
                <a:cs typeface="Arial"/>
              </a:rPr>
              <a:t>Wohnsitznachweis</a:t>
            </a:r>
            <a:r>
              <a:rPr sz="1550" spc="-1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(in</a:t>
            </a:r>
            <a:r>
              <a:rPr sz="1550" spc="-12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Frankreich</a:t>
            </a:r>
            <a:r>
              <a:rPr sz="1550" b="1" spc="-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–</a:t>
            </a:r>
            <a:r>
              <a:rPr sz="1550" spc="-30" dirty="0">
                <a:latin typeface="Arial"/>
                <a:cs typeface="Arial"/>
              </a:rPr>
              <a:t> </a:t>
            </a:r>
            <a:r>
              <a:rPr sz="1550" spc="-20" dirty="0">
                <a:latin typeface="Arial"/>
                <a:cs typeface="Arial"/>
              </a:rPr>
              <a:t>aber </a:t>
            </a:r>
            <a:r>
              <a:rPr sz="1550" spc="-10" dirty="0">
                <a:latin typeface="Arial"/>
                <a:cs typeface="Arial"/>
              </a:rPr>
              <a:t>manchmal</a:t>
            </a:r>
            <a:r>
              <a:rPr sz="1550" spc="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in</a:t>
            </a:r>
            <a:r>
              <a:rPr sz="1550" spc="-11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Europa):</a:t>
            </a:r>
            <a:r>
              <a:rPr sz="1550" spc="-11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Rechnung</a:t>
            </a:r>
            <a:r>
              <a:rPr sz="1550" spc="-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für</a:t>
            </a:r>
            <a:r>
              <a:rPr sz="1550" spc="-70" dirty="0">
                <a:latin typeface="Arial"/>
                <a:cs typeface="Arial"/>
              </a:rPr>
              <a:t> </a:t>
            </a:r>
            <a:r>
              <a:rPr sz="1550" spc="-20" dirty="0">
                <a:latin typeface="Arial"/>
                <a:cs typeface="Arial"/>
              </a:rPr>
              <a:t>Gas, </a:t>
            </a:r>
            <a:r>
              <a:rPr sz="1550" spc="-10" dirty="0">
                <a:latin typeface="Arial"/>
                <a:cs typeface="Arial"/>
              </a:rPr>
              <a:t>Strom,</a:t>
            </a:r>
            <a:r>
              <a:rPr sz="1550" spc="-4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Wasser,</a:t>
            </a:r>
            <a:r>
              <a:rPr sz="1550" spc="-1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Telefon</a:t>
            </a:r>
            <a:r>
              <a:rPr sz="1550" spc="-105" dirty="0">
                <a:latin typeface="Arial"/>
                <a:cs typeface="Arial"/>
              </a:rPr>
              <a:t> </a:t>
            </a:r>
            <a:r>
              <a:rPr sz="1550" spc="-20" dirty="0">
                <a:latin typeface="Arial"/>
                <a:cs typeface="Arial"/>
              </a:rPr>
              <a:t>oder </a:t>
            </a:r>
            <a:r>
              <a:rPr sz="1550" spc="-10" dirty="0">
                <a:latin typeface="Arial"/>
                <a:cs typeface="Arial"/>
              </a:rPr>
              <a:t>Internetanbieter,</a:t>
            </a:r>
            <a:r>
              <a:rPr sz="1550" spc="-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Mietquittung,</a:t>
            </a:r>
            <a:endParaRPr sz="1550">
              <a:latin typeface="Arial"/>
              <a:cs typeface="Arial"/>
            </a:endParaRPr>
          </a:p>
          <a:p>
            <a:pPr marL="671195" marR="785495">
              <a:lnSpc>
                <a:spcPts val="1800"/>
              </a:lnSpc>
              <a:spcBef>
                <a:spcPts val="125"/>
              </a:spcBef>
            </a:pPr>
            <a:r>
              <a:rPr sz="1550" spc="-10" dirty="0">
                <a:latin typeface="Arial"/>
                <a:cs typeface="Arial"/>
              </a:rPr>
              <a:t>Steuerbescheid,</a:t>
            </a:r>
            <a:r>
              <a:rPr sz="1550" spc="-3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Wohnsteuer</a:t>
            </a:r>
            <a:r>
              <a:rPr sz="1550" spc="-35" dirty="0">
                <a:latin typeface="Arial"/>
                <a:cs typeface="Arial"/>
              </a:rPr>
              <a:t> </a:t>
            </a:r>
            <a:r>
              <a:rPr sz="1550" spc="-20" dirty="0">
                <a:latin typeface="Arial"/>
                <a:cs typeface="Arial"/>
              </a:rPr>
              <a:t>oder </a:t>
            </a:r>
            <a:r>
              <a:rPr sz="1550" spc="-10" dirty="0">
                <a:latin typeface="Arial"/>
                <a:cs typeface="Arial"/>
              </a:rPr>
              <a:t>Grundsteuer</a:t>
            </a:r>
            <a:endParaRPr sz="1550">
              <a:latin typeface="Arial"/>
              <a:cs typeface="Arial"/>
            </a:endParaRPr>
          </a:p>
          <a:p>
            <a:pPr marL="671195" marR="399415" indent="-285750">
              <a:lnSpc>
                <a:spcPts val="1880"/>
              </a:lnSpc>
              <a:spcBef>
                <a:spcPts val="15"/>
              </a:spcBef>
              <a:buFont typeface="Wingdings"/>
              <a:buChar char=""/>
              <a:tabLst>
                <a:tab pos="671195" algn="l"/>
                <a:tab pos="671830" algn="l"/>
              </a:tabLst>
            </a:pPr>
            <a:r>
              <a:rPr sz="1550" dirty="0">
                <a:latin typeface="Arial"/>
                <a:cs typeface="Arial"/>
              </a:rPr>
              <a:t>Ausweis</a:t>
            </a:r>
            <a:r>
              <a:rPr sz="1550" spc="-4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(Personalausweis,</a:t>
            </a:r>
            <a:r>
              <a:rPr sz="1550" spc="-15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Reisepass </a:t>
            </a:r>
            <a:r>
              <a:rPr sz="1550" dirty="0">
                <a:latin typeface="Arial"/>
                <a:cs typeface="Arial"/>
              </a:rPr>
              <a:t>oder</a:t>
            </a:r>
            <a:r>
              <a:rPr sz="1550" spc="-114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Aufenthaltstitel)</a:t>
            </a:r>
            <a:endParaRPr sz="1550">
              <a:latin typeface="Arial"/>
              <a:cs typeface="Arial"/>
            </a:endParaRPr>
          </a:p>
          <a:p>
            <a:pPr marL="671195" indent="-285750">
              <a:lnSpc>
                <a:spcPts val="1810"/>
              </a:lnSpc>
              <a:buFont typeface="Wingdings"/>
              <a:buChar char=""/>
              <a:tabLst>
                <a:tab pos="671195" algn="l"/>
                <a:tab pos="671830" algn="l"/>
              </a:tabLst>
            </a:pPr>
            <a:r>
              <a:rPr sz="1550" dirty="0">
                <a:latin typeface="Arial"/>
                <a:cs typeface="Arial"/>
              </a:rPr>
              <a:t>Ein</a:t>
            </a:r>
            <a:r>
              <a:rPr sz="1550" spc="-6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zweiter</a:t>
            </a:r>
            <a:r>
              <a:rPr sz="1550" spc="-7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Identitätsnachweis</a:t>
            </a:r>
            <a:endParaRPr sz="1550">
              <a:latin typeface="Arial"/>
              <a:cs typeface="Arial"/>
            </a:endParaRPr>
          </a:p>
          <a:p>
            <a:pPr marL="671195">
              <a:lnSpc>
                <a:spcPct val="100000"/>
              </a:lnSpc>
              <a:spcBef>
                <a:spcPts val="20"/>
              </a:spcBef>
            </a:pPr>
            <a:r>
              <a:rPr sz="1550" spc="-10" dirty="0">
                <a:latin typeface="Arial"/>
                <a:cs typeface="Arial"/>
              </a:rPr>
              <a:t>(Gesundheitskarte</a:t>
            </a:r>
            <a:r>
              <a:rPr sz="1550" spc="-14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oder</a:t>
            </a:r>
            <a:r>
              <a:rPr sz="1550" spc="-5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Familienbuch),</a:t>
            </a:r>
            <a:endParaRPr sz="15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91589" y="1097216"/>
            <a:ext cx="4716145" cy="11303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98450" marR="5080" indent="-285750">
              <a:lnSpc>
                <a:spcPct val="100899"/>
              </a:lnSpc>
              <a:spcBef>
                <a:spcPts val="80"/>
              </a:spcBef>
              <a:buFont typeface="Courier New"/>
              <a:buChar char="o"/>
              <a:tabLst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Französische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Bank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oder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französische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IBAN </a:t>
            </a:r>
            <a:r>
              <a:rPr sz="1800" dirty="0">
                <a:latin typeface="Arial"/>
                <a:cs typeface="Arial"/>
              </a:rPr>
              <a:t>(für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die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Miete</a:t>
            </a:r>
            <a:r>
              <a:rPr sz="1800" spc="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besser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aber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kein</a:t>
            </a:r>
            <a:r>
              <a:rPr sz="1800" spc="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muss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–, </a:t>
            </a:r>
            <a:r>
              <a:rPr sz="1800" dirty="0">
                <a:latin typeface="Arial"/>
                <a:cs typeface="Arial"/>
              </a:rPr>
              <a:t>das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CAF,</a:t>
            </a:r>
            <a:r>
              <a:rPr sz="1800" spc="9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usw.)</a:t>
            </a:r>
            <a:endParaRPr sz="18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Font typeface="Courier New"/>
              <a:buChar char="o"/>
              <a:tabLst>
                <a:tab pos="298450" algn="l"/>
              </a:tabLst>
            </a:pPr>
            <a:r>
              <a:rPr sz="1800" spc="-10" dirty="0">
                <a:latin typeface="Arial"/>
                <a:cs typeface="Arial"/>
              </a:rPr>
              <a:t>"Chèquier"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24170" y="3529093"/>
            <a:ext cx="19831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Und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Online-</a:t>
            </a:r>
            <a:r>
              <a:rPr sz="1800" b="1" spc="-10" dirty="0">
                <a:latin typeface="Arial"/>
                <a:cs typeface="Arial"/>
              </a:rPr>
              <a:t>Bank</a:t>
            </a:r>
            <a:r>
              <a:rPr sz="1800" spc="-10" dirty="0">
                <a:latin typeface="Arial"/>
                <a:cs typeface="Arial"/>
              </a:rPr>
              <a:t>?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24170" y="3995430"/>
            <a:ext cx="2897505" cy="16738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98450" marR="328295" indent="-298450">
              <a:lnSpc>
                <a:spcPct val="100899"/>
              </a:lnSpc>
              <a:spcBef>
                <a:spcPts val="80"/>
              </a:spcBef>
              <a:buChar char="•"/>
              <a:tabLst>
                <a:tab pos="298450" algn="l"/>
                <a:tab pos="299085" algn="l"/>
              </a:tabLst>
            </a:pPr>
            <a:r>
              <a:rPr sz="1800" dirty="0">
                <a:latin typeface="Arial"/>
                <a:cs typeface="Arial"/>
              </a:rPr>
              <a:t>Nicht</a:t>
            </a:r>
            <a:r>
              <a:rPr sz="1800" spc="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unbedingt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Vorort </a:t>
            </a:r>
            <a:r>
              <a:rPr sz="1800" spc="-20" dirty="0">
                <a:latin typeface="Arial"/>
                <a:cs typeface="Arial"/>
              </a:rPr>
              <a:t>sein</a:t>
            </a:r>
            <a:endParaRPr sz="1800" dirty="0">
              <a:latin typeface="Arial"/>
              <a:cs typeface="Arial"/>
            </a:endParaRPr>
          </a:p>
          <a:p>
            <a:pPr marL="298450" marR="5080" indent="-286385">
              <a:lnSpc>
                <a:spcPct val="100800"/>
              </a:lnSpc>
              <a:buChar char="•"/>
              <a:tabLst>
                <a:tab pos="298450" algn="l"/>
                <a:tab pos="299085" algn="l"/>
              </a:tabLst>
            </a:pPr>
            <a:r>
              <a:rPr sz="1800" dirty="0">
                <a:latin typeface="Arial"/>
                <a:cs typeface="Arial"/>
              </a:rPr>
              <a:t>Französische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IBAN </a:t>
            </a:r>
            <a:r>
              <a:rPr sz="1800" dirty="0">
                <a:latin typeface="Arial"/>
                <a:cs typeface="Arial"/>
              </a:rPr>
              <a:t>(Achtung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nicht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bei</a:t>
            </a:r>
            <a:r>
              <a:rPr sz="1800" spc="5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N26...)</a:t>
            </a:r>
            <a:endParaRPr sz="1800" dirty="0">
              <a:latin typeface="Arial"/>
              <a:cs typeface="Arial"/>
            </a:endParaRPr>
          </a:p>
          <a:p>
            <a:pPr marL="298450" indent="-286385">
              <a:lnSpc>
                <a:spcPts val="2105"/>
              </a:lnSpc>
              <a:buChar char="•"/>
              <a:tabLst>
                <a:tab pos="298450" algn="l"/>
                <a:tab pos="299085" algn="l"/>
              </a:tabLst>
            </a:pPr>
            <a:r>
              <a:rPr sz="1800" dirty="0">
                <a:latin typeface="Arial"/>
                <a:cs typeface="Arial"/>
              </a:rPr>
              <a:t>Revolut,</a:t>
            </a:r>
            <a:r>
              <a:rPr sz="1800" spc="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Pumpkin,</a:t>
            </a:r>
            <a:r>
              <a:rPr sz="1800" spc="-15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Lydia,</a:t>
            </a:r>
            <a:endParaRPr sz="1800" dirty="0">
              <a:latin typeface="Arial"/>
              <a:cs typeface="Arial"/>
            </a:endParaRPr>
          </a:p>
          <a:p>
            <a:pPr marL="298450">
              <a:lnSpc>
                <a:spcPct val="100000"/>
              </a:lnSpc>
              <a:spcBef>
                <a:spcPts val="20"/>
              </a:spcBef>
            </a:pPr>
            <a:r>
              <a:rPr sz="1800" spc="-10" dirty="0">
                <a:latin typeface="Arial"/>
                <a:cs typeface="Arial"/>
              </a:rPr>
              <a:t>Nickel,...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7200" y="5795645"/>
            <a:ext cx="5981700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Tipp:</a:t>
            </a:r>
            <a:r>
              <a:rPr sz="240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Gibt</a:t>
            </a:r>
            <a:r>
              <a:rPr sz="24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es</a:t>
            </a:r>
            <a:r>
              <a:rPr sz="2400" b="1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in</a:t>
            </a:r>
            <a:r>
              <a:rPr sz="240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Frankreich</a:t>
            </a:r>
            <a:r>
              <a:rPr sz="2400" b="1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eine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Partnerbank?</a:t>
            </a:r>
            <a:endParaRPr sz="2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19825"/>
            <a:ext cx="12192000" cy="638175"/>
          </a:xfrm>
          <a:custGeom>
            <a:avLst/>
            <a:gdLst/>
            <a:ahLst/>
            <a:cxnLst/>
            <a:rect l="l" t="t" r="r" b="b"/>
            <a:pathLst>
              <a:path w="12192000" h="638175">
                <a:moveTo>
                  <a:pt x="12192000" y="0"/>
                </a:moveTo>
                <a:lnTo>
                  <a:pt x="0" y="0"/>
                </a:lnTo>
                <a:lnTo>
                  <a:pt x="0" y="638175"/>
                </a:lnTo>
                <a:lnTo>
                  <a:pt x="12192000" y="638175"/>
                </a:lnTo>
                <a:lnTo>
                  <a:pt x="12192000" y="0"/>
                </a:lnTo>
                <a:close/>
              </a:path>
            </a:pathLst>
          </a:custGeom>
          <a:solidFill>
            <a:srgbClr val="9103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42950" cy="1457325"/>
          </a:xfrm>
          <a:custGeom>
            <a:avLst/>
            <a:gdLst/>
            <a:ahLst/>
            <a:cxnLst/>
            <a:rect l="l" t="t" r="r" b="b"/>
            <a:pathLst>
              <a:path w="742950" h="1457325">
                <a:moveTo>
                  <a:pt x="19290" y="0"/>
                </a:moveTo>
                <a:lnTo>
                  <a:pt x="6251" y="0"/>
                </a:lnTo>
                <a:lnTo>
                  <a:pt x="0" y="5969"/>
                </a:lnTo>
                <a:lnTo>
                  <a:pt x="0" y="1457071"/>
                </a:lnTo>
                <a:lnTo>
                  <a:pt x="742835" y="741807"/>
                </a:lnTo>
                <a:lnTo>
                  <a:pt x="19290" y="0"/>
                </a:lnTo>
                <a:close/>
              </a:path>
            </a:pathLst>
          </a:custGeom>
          <a:solidFill>
            <a:srgbClr val="FF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564" y="395986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910320"/>
                </a:solidFill>
                <a:latin typeface="Calibri"/>
                <a:cs typeface="Calibri"/>
              </a:rPr>
              <a:t>2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95375" y="542925"/>
            <a:ext cx="3905250" cy="466725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1206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Die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Krankenversicherung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70622" y="1478661"/>
            <a:ext cx="7211378" cy="13061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Für</a:t>
            </a:r>
            <a:r>
              <a:rPr sz="2400" b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die</a:t>
            </a:r>
            <a:r>
              <a:rPr sz="2400" b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Europäer*innen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70"/>
              </a:spcBef>
            </a:pPr>
            <a:r>
              <a:rPr sz="2000" b="1" dirty="0">
                <a:latin typeface="Calibri"/>
                <a:cs typeface="Calibri"/>
              </a:rPr>
              <a:t>Die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europäische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Krankenversicherungskarte</a:t>
            </a:r>
            <a:r>
              <a:rPr sz="2000" b="1" spc="7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(EKVK)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10" dirty="0">
                <a:latin typeface="Calibri"/>
                <a:cs typeface="Calibri"/>
              </a:rPr>
              <a:t>erleichtert</a:t>
            </a:r>
            <a:r>
              <a:rPr sz="2000" b="1" spc="-1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den</a:t>
            </a:r>
            <a:r>
              <a:rPr sz="2000" b="1" spc="5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Zugang</a:t>
            </a:r>
            <a:r>
              <a:rPr sz="2000" b="1" dirty="0">
                <a:latin typeface="Calibri"/>
                <a:cs typeface="Calibri"/>
              </a:rPr>
              <a:t> zu</a:t>
            </a:r>
            <a:r>
              <a:rPr sz="2000" b="1" spc="55" dirty="0">
                <a:latin typeface="Calibri"/>
                <a:cs typeface="Calibri"/>
              </a:rPr>
              <a:t> </a:t>
            </a:r>
            <a:r>
              <a:rPr sz="2000" b="1" spc="-10" dirty="0" err="1">
                <a:latin typeface="Calibri"/>
                <a:cs typeface="Calibri"/>
              </a:rPr>
              <a:t>medizinischen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10" dirty="0" err="1">
                <a:latin typeface="Calibri"/>
                <a:cs typeface="Calibri"/>
              </a:rPr>
              <a:t>Versorgungsleistungen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74840" y="3135947"/>
            <a:ext cx="2745360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-10" dirty="0">
                <a:latin typeface="Calibri"/>
                <a:cs typeface="Calibri"/>
              </a:rPr>
              <a:t>Gesetzlich</a:t>
            </a:r>
            <a:r>
              <a:rPr sz="2000" b="1" spc="1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versichert?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74840" y="3622992"/>
            <a:ext cx="3956685" cy="144808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25"/>
              </a:spcBef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dirty="0">
                <a:latin typeface="Calibri"/>
                <a:cs typeface="Calibri"/>
              </a:rPr>
              <a:t>EKVK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vor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der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Abfahrt</a:t>
            </a:r>
            <a:r>
              <a:rPr spc="-6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beantragen</a:t>
            </a:r>
            <a:endParaRPr dirty="0">
              <a:latin typeface="Calibri"/>
              <a:cs typeface="Calibri"/>
            </a:endParaRPr>
          </a:p>
          <a:p>
            <a:pPr marL="298450" marR="607060" indent="-285750">
              <a:lnSpc>
                <a:spcPct val="100899"/>
              </a:lnSpc>
              <a:spcBef>
                <a:spcPts val="80"/>
              </a:spcBef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dirty="0">
                <a:latin typeface="Calibri"/>
                <a:cs typeface="Calibri"/>
              </a:rPr>
              <a:t>Vor</a:t>
            </a:r>
            <a:r>
              <a:rPr spc="-7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Ort: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freiwillige</a:t>
            </a:r>
            <a:r>
              <a:rPr spc="-6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Anmeldung</a:t>
            </a:r>
            <a:r>
              <a:rPr spc="-1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bei</a:t>
            </a:r>
            <a:r>
              <a:rPr spc="50" dirty="0">
                <a:latin typeface="Calibri"/>
                <a:cs typeface="Calibri"/>
              </a:rPr>
              <a:t> </a:t>
            </a:r>
            <a:r>
              <a:rPr spc="-25" dirty="0">
                <a:latin typeface="Calibri"/>
                <a:cs typeface="Calibri"/>
              </a:rPr>
              <a:t>der </a:t>
            </a:r>
            <a:r>
              <a:rPr spc="-10" dirty="0">
                <a:latin typeface="Calibri"/>
                <a:cs typeface="Calibri"/>
              </a:rPr>
              <a:t>Mutuelle</a:t>
            </a:r>
            <a:endParaRPr dirty="0">
              <a:latin typeface="Calibri"/>
              <a:cs typeface="Calibri"/>
            </a:endParaRPr>
          </a:p>
          <a:p>
            <a:pPr marL="298450" marR="5080" indent="-285750">
              <a:lnSpc>
                <a:spcPct val="104900"/>
              </a:lnSpc>
              <a:spcBef>
                <a:spcPts val="75"/>
              </a:spcBef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dirty="0">
                <a:latin typeface="Calibri"/>
                <a:cs typeface="Calibri"/>
              </a:rPr>
              <a:t>25€</a:t>
            </a:r>
            <a:r>
              <a:rPr spc="-10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beim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Arztbesuch</a:t>
            </a:r>
            <a:r>
              <a:rPr spc="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–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ca.</a:t>
            </a:r>
            <a:r>
              <a:rPr spc="-7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17€</a:t>
            </a:r>
            <a:r>
              <a:rPr spc="-10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erstattet</a:t>
            </a:r>
            <a:r>
              <a:rPr spc="2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ohne </a:t>
            </a:r>
            <a:r>
              <a:rPr spc="-10" dirty="0">
                <a:latin typeface="Calibri"/>
                <a:cs typeface="Calibri"/>
              </a:rPr>
              <a:t>Mutuelle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70938" y="3135947"/>
            <a:ext cx="2334261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-10" dirty="0">
                <a:latin typeface="Calibri"/>
                <a:cs typeface="Calibri"/>
              </a:rPr>
              <a:t>Privatversichert?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70938" y="3622992"/>
            <a:ext cx="4848861" cy="13728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98450" indent="-286385">
              <a:lnSpc>
                <a:spcPct val="100000"/>
              </a:lnSpc>
              <a:spcBef>
                <a:spcPts val="125"/>
              </a:spcBef>
              <a:buFont typeface="Wingdings"/>
              <a:buChar char=""/>
              <a:tabLst>
                <a:tab pos="298450" algn="l"/>
                <a:tab pos="299085" algn="l"/>
              </a:tabLst>
            </a:pPr>
            <a:r>
              <a:rPr spc="-10" dirty="0">
                <a:latin typeface="Calibri"/>
                <a:cs typeface="Calibri"/>
              </a:rPr>
              <a:t>Bescheinigung</a:t>
            </a:r>
            <a:r>
              <a:rPr spc="-9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der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Krankenkasse</a:t>
            </a:r>
            <a:r>
              <a:rPr spc="-1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auf</a:t>
            </a:r>
            <a:r>
              <a:rPr spc="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Frz.</a:t>
            </a:r>
            <a:r>
              <a:rPr spc="20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oder</a:t>
            </a:r>
            <a:endParaRPr dirty="0">
              <a:latin typeface="Calibri"/>
              <a:cs typeface="Calibri"/>
            </a:endParaRPr>
          </a:p>
          <a:p>
            <a:pPr marL="298450">
              <a:lnSpc>
                <a:spcPct val="100000"/>
              </a:lnSpc>
              <a:spcBef>
                <a:spcPts val="95"/>
              </a:spcBef>
            </a:pPr>
            <a:r>
              <a:rPr dirty="0">
                <a:latin typeface="Calibri"/>
                <a:cs typeface="Calibri"/>
              </a:rPr>
              <a:t>Eng.</a:t>
            </a:r>
            <a:r>
              <a:rPr spc="-9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vor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der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Abfahrt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→</a:t>
            </a:r>
            <a:r>
              <a:rPr spc="-6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keine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EKVK</a:t>
            </a:r>
            <a:endParaRPr dirty="0">
              <a:latin typeface="Calibri"/>
              <a:cs typeface="Calibri"/>
            </a:endParaRPr>
          </a:p>
          <a:p>
            <a:pPr marL="298450" indent="-286385">
              <a:lnSpc>
                <a:spcPct val="100000"/>
              </a:lnSpc>
              <a:spcBef>
                <a:spcPts val="20"/>
              </a:spcBef>
              <a:buFont typeface="Wingdings"/>
              <a:buChar char=""/>
              <a:tabLst>
                <a:tab pos="298450" algn="l"/>
                <a:tab pos="299085" algn="l"/>
              </a:tabLst>
            </a:pPr>
            <a:r>
              <a:rPr dirty="0">
                <a:latin typeface="Calibri"/>
                <a:cs typeface="Calibri"/>
              </a:rPr>
              <a:t>Zahlung</a:t>
            </a:r>
            <a:r>
              <a:rPr spc="-1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des</a:t>
            </a:r>
            <a:r>
              <a:rPr spc="5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Höchstpreises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beim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Artzbesuch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spc="-50" dirty="0">
                <a:latin typeface="Calibri"/>
                <a:cs typeface="Calibri"/>
              </a:rPr>
              <a:t>→</a:t>
            </a:r>
            <a:endParaRPr dirty="0">
              <a:latin typeface="Calibri"/>
              <a:cs typeface="Calibri"/>
            </a:endParaRPr>
          </a:p>
          <a:p>
            <a:pPr marL="298450" marR="644525">
              <a:lnSpc>
                <a:spcPts val="2030"/>
              </a:lnSpc>
              <a:spcBef>
                <a:spcPts val="15"/>
              </a:spcBef>
            </a:pPr>
            <a:r>
              <a:rPr dirty="0">
                <a:latin typeface="Calibri"/>
                <a:cs typeface="Calibri"/>
              </a:rPr>
              <a:t>später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Rückzahlung</a:t>
            </a:r>
            <a:r>
              <a:rPr spc="-1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von</a:t>
            </a:r>
            <a:r>
              <a:rPr spc="-7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der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deutschen Versicherung</a:t>
            </a:r>
            <a:endParaRPr dirty="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39175" y="1219200"/>
            <a:ext cx="2400300" cy="1514475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9764014" y="6667575"/>
            <a:ext cx="2209800" cy="9525"/>
          </a:xfrm>
          <a:custGeom>
            <a:avLst/>
            <a:gdLst/>
            <a:ahLst/>
            <a:cxnLst/>
            <a:rect l="l" t="t" r="r" b="b"/>
            <a:pathLst>
              <a:path w="2209800" h="9525">
                <a:moveTo>
                  <a:pt x="2209800" y="0"/>
                </a:moveTo>
                <a:lnTo>
                  <a:pt x="0" y="0"/>
                </a:lnTo>
                <a:lnTo>
                  <a:pt x="0" y="9525"/>
                </a:lnTo>
                <a:lnTo>
                  <a:pt x="2209800" y="9525"/>
                </a:lnTo>
                <a:lnTo>
                  <a:pt x="22098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226040" y="6327780"/>
            <a:ext cx="1782445" cy="2120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758680" y="6441430"/>
            <a:ext cx="2238375" cy="2705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www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all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em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gn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c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m</a:t>
            </a:r>
            <a:r>
              <a:rPr sz="1200" b="1" spc="-64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p</a:t>
            </a:r>
            <a:r>
              <a:rPr sz="1800" spc="-127" baseline="20833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1800" spc="-810" baseline="20833" dirty="0">
                <a:solidFill>
                  <a:srgbClr val="878787"/>
                </a:solidFill>
                <a:latin typeface="Calibri"/>
                <a:cs typeface="Calibri"/>
              </a:rPr>
              <a:t>9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u</a:t>
            </a:r>
            <a:r>
              <a:rPr sz="1200" b="1" spc="-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s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f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1200" b="1" spc="-7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n</a:t>
            </a:r>
            <a:r>
              <a:rPr sz="1200" b="1" spc="-5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c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o</a:t>
            </a:r>
            <a:r>
              <a:rPr sz="1200" b="1" spc="-5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g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64" y="395986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910320"/>
                </a:solidFill>
                <a:latin typeface="Calibri"/>
                <a:cs typeface="Calibri"/>
              </a:rPr>
              <a:t>2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5375" y="542925"/>
            <a:ext cx="3905250" cy="466725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1206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Die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Krankenversicherung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8386" y="1125537"/>
            <a:ext cx="6627813" cy="50116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6299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Für</a:t>
            </a:r>
            <a:r>
              <a:rPr sz="24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die</a:t>
            </a:r>
            <a:r>
              <a:rPr sz="24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Nicht-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Europäer*innen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(oder</a:t>
            </a:r>
            <a:r>
              <a:rPr sz="2000" b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diejenigen</a:t>
            </a:r>
            <a:r>
              <a:rPr sz="20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die</a:t>
            </a:r>
            <a:r>
              <a:rPr sz="2000" b="1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lange</a:t>
            </a:r>
            <a:r>
              <a:rPr sz="2000" b="1"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r>
              <a:rPr sz="2000" b="1" spc="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Frankreich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bleiben</a:t>
            </a:r>
            <a:r>
              <a:rPr sz="2000" b="1" spc="-1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oder</a:t>
            </a:r>
            <a:r>
              <a:rPr sz="20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viel</a:t>
            </a:r>
            <a:r>
              <a:rPr sz="20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zum</a:t>
            </a:r>
            <a:r>
              <a:rPr sz="2000" b="1" spc="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Arzt</a:t>
            </a:r>
            <a:r>
              <a:rPr sz="2000" b="1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gehen)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 dirty="0">
              <a:latin typeface="Arial"/>
              <a:cs typeface="Arial"/>
            </a:endParaRPr>
          </a:p>
          <a:p>
            <a:pPr marL="114935">
              <a:lnSpc>
                <a:spcPct val="100000"/>
              </a:lnSpc>
            </a:pPr>
            <a:r>
              <a:rPr b="1" dirty="0">
                <a:latin typeface="Calibri"/>
                <a:cs typeface="Calibri"/>
              </a:rPr>
              <a:t>Sich</a:t>
            </a:r>
            <a:r>
              <a:rPr b="1" spc="-4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in</a:t>
            </a:r>
            <a:r>
              <a:rPr b="1" spc="4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Frankreich</a:t>
            </a:r>
            <a:r>
              <a:rPr b="1" spc="-4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versichern</a:t>
            </a:r>
            <a:endParaRPr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00" dirty="0">
              <a:latin typeface="Calibri"/>
              <a:cs typeface="Calibri"/>
            </a:endParaRPr>
          </a:p>
          <a:p>
            <a:pPr marL="401320" indent="-28702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401320" algn="l"/>
                <a:tab pos="401955" algn="l"/>
              </a:tabLst>
            </a:pPr>
            <a:r>
              <a:rPr dirty="0">
                <a:latin typeface="Calibri"/>
                <a:cs typeface="Calibri"/>
              </a:rPr>
              <a:t>Ab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September</a:t>
            </a:r>
            <a:r>
              <a:rPr spc="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2018:</a:t>
            </a:r>
            <a:r>
              <a:rPr spc="-7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kostenlos</a:t>
            </a:r>
            <a:endParaRPr dirty="0">
              <a:latin typeface="Calibri"/>
              <a:cs typeface="Calibri"/>
            </a:endParaRPr>
          </a:p>
          <a:p>
            <a:pPr marL="401320" indent="-28702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401320" algn="l"/>
                <a:tab pos="401955" algn="l"/>
              </a:tabLst>
            </a:pPr>
            <a:r>
              <a:rPr dirty="0">
                <a:latin typeface="Calibri"/>
                <a:cs typeface="Calibri"/>
              </a:rPr>
              <a:t>Anmeldung</a:t>
            </a:r>
            <a:r>
              <a:rPr spc="-8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über</a:t>
            </a:r>
            <a:r>
              <a:rPr spc="40" dirty="0">
                <a:latin typeface="Calibri"/>
                <a:cs typeface="Calibri"/>
              </a:rPr>
              <a:t> </a:t>
            </a:r>
            <a:r>
              <a:rPr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etudiant-etranger.ameli.fr</a:t>
            </a:r>
            <a:endParaRPr dirty="0">
              <a:latin typeface="Calibri"/>
              <a:cs typeface="Calibri"/>
            </a:endParaRPr>
          </a:p>
          <a:p>
            <a:pPr marL="401320" indent="-287020">
              <a:lnSpc>
                <a:spcPct val="100000"/>
              </a:lnSpc>
              <a:spcBef>
                <a:spcPts val="15"/>
              </a:spcBef>
              <a:buFont typeface="Wingdings"/>
              <a:buChar char=""/>
              <a:tabLst>
                <a:tab pos="401320" algn="l"/>
                <a:tab pos="401955" algn="l"/>
              </a:tabLst>
            </a:pPr>
            <a:r>
              <a:rPr spc="-10" dirty="0">
                <a:latin typeface="Calibri"/>
                <a:cs typeface="Calibri"/>
              </a:rPr>
              <a:t>Benötigte</a:t>
            </a:r>
            <a:r>
              <a:rPr spc="-8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Dokumente:</a:t>
            </a:r>
            <a:r>
              <a:rPr spc="-9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RIB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(IBAN),</a:t>
            </a:r>
            <a:r>
              <a:rPr spc="9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Geburtsurkunde</a:t>
            </a:r>
            <a:r>
              <a:rPr spc="-10" dirty="0">
                <a:latin typeface="Calibri"/>
                <a:cs typeface="Calibri"/>
              </a:rPr>
              <a:t>,</a:t>
            </a:r>
            <a:endParaRPr dirty="0">
              <a:latin typeface="Calibri"/>
              <a:cs typeface="Calibri"/>
            </a:endParaRPr>
          </a:p>
          <a:p>
            <a:pPr marL="401320">
              <a:lnSpc>
                <a:spcPct val="100000"/>
              </a:lnSpc>
              <a:spcBef>
                <a:spcPts val="170"/>
              </a:spcBef>
            </a:pPr>
            <a:r>
              <a:rPr spc="-10" dirty="0">
                <a:latin typeface="Calibri"/>
                <a:cs typeface="Calibri"/>
              </a:rPr>
              <a:t>Ausweis,</a:t>
            </a:r>
            <a:r>
              <a:rPr spc="-10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Immatrikulationsbescheinigung</a:t>
            </a:r>
            <a:endParaRPr dirty="0">
              <a:latin typeface="Calibri"/>
              <a:cs typeface="Calibri"/>
            </a:endParaRPr>
          </a:p>
          <a:p>
            <a:pPr marL="401320" marR="5080" indent="-286385">
              <a:lnSpc>
                <a:spcPct val="104900"/>
              </a:lnSpc>
              <a:spcBef>
                <a:spcPts val="75"/>
              </a:spcBef>
              <a:buFont typeface="Wingdings"/>
              <a:buChar char=""/>
              <a:tabLst>
                <a:tab pos="401320" algn="l"/>
                <a:tab pos="401955" algn="l"/>
              </a:tabLst>
            </a:pPr>
            <a:r>
              <a:rPr dirty="0">
                <a:latin typeface="Calibri"/>
                <a:cs typeface="Calibri"/>
              </a:rPr>
              <a:t>Erhalt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einer</a:t>
            </a:r>
            <a:r>
              <a:rPr spc="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«</a:t>
            </a:r>
            <a:r>
              <a:rPr spc="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carte</a:t>
            </a:r>
            <a:r>
              <a:rPr spc="-9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vitale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»,</a:t>
            </a:r>
            <a:r>
              <a:rPr spc="-7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die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man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bei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jedem</a:t>
            </a:r>
            <a:r>
              <a:rPr spc="3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Arztbesuch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vorzeigen </a:t>
            </a:r>
            <a:r>
              <a:rPr dirty="0">
                <a:latin typeface="Calibri"/>
                <a:cs typeface="Calibri"/>
              </a:rPr>
              <a:t>muss.</a:t>
            </a:r>
            <a:r>
              <a:rPr spc="-12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Dauert</a:t>
            </a:r>
            <a:r>
              <a:rPr b="1" spc="-12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mehrere</a:t>
            </a:r>
            <a:r>
              <a:rPr b="1" spc="-140" dirty="0">
                <a:latin typeface="Calibri"/>
                <a:cs typeface="Calibri"/>
              </a:rPr>
              <a:t> </a:t>
            </a:r>
            <a:r>
              <a:rPr b="1" spc="-20" dirty="0">
                <a:latin typeface="Calibri"/>
                <a:cs typeface="Calibri"/>
              </a:rPr>
              <a:t>Monate</a:t>
            </a:r>
            <a:r>
              <a:rPr b="1"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–</a:t>
            </a:r>
            <a:r>
              <a:rPr spc="-13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zuerst</a:t>
            </a:r>
            <a:r>
              <a:rPr spc="-10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eine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vorläufige</a:t>
            </a:r>
            <a:r>
              <a:rPr spc="-14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Bescheinigung</a:t>
            </a:r>
            <a:endParaRPr dirty="0">
              <a:latin typeface="Calibri"/>
              <a:cs typeface="Calibri"/>
            </a:endParaRPr>
          </a:p>
          <a:p>
            <a:pPr marL="401320" marR="1794510" indent="-286385">
              <a:lnSpc>
                <a:spcPct val="105000"/>
              </a:lnSpc>
              <a:buFont typeface="Wingdings"/>
              <a:buChar char=""/>
              <a:tabLst>
                <a:tab pos="401320" algn="l"/>
                <a:tab pos="401955" algn="l"/>
              </a:tabLst>
            </a:pPr>
            <a:r>
              <a:rPr dirty="0">
                <a:latin typeface="Calibri"/>
                <a:cs typeface="Calibri"/>
              </a:rPr>
              <a:t>EKVK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beantragen,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wenn</a:t>
            </a:r>
            <a:r>
              <a:rPr spc="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man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innerhalb</a:t>
            </a:r>
            <a:r>
              <a:rPr spc="-1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der</a:t>
            </a:r>
            <a:r>
              <a:rPr spc="30" dirty="0">
                <a:latin typeface="Calibri"/>
                <a:cs typeface="Calibri"/>
              </a:rPr>
              <a:t> </a:t>
            </a:r>
            <a:r>
              <a:rPr spc="-25" dirty="0">
                <a:latin typeface="Calibri"/>
                <a:cs typeface="Calibri"/>
              </a:rPr>
              <a:t>EU </a:t>
            </a:r>
            <a:r>
              <a:rPr dirty="0">
                <a:latin typeface="Calibri"/>
                <a:cs typeface="Calibri"/>
              </a:rPr>
              <a:t>reisen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will</a:t>
            </a:r>
            <a:endParaRPr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dirty="0">
              <a:latin typeface="Calibri"/>
              <a:cs typeface="Calibri"/>
            </a:endParaRPr>
          </a:p>
          <a:p>
            <a:pPr marL="114935">
              <a:lnSpc>
                <a:spcPct val="100000"/>
              </a:lnSpc>
            </a:pPr>
            <a:r>
              <a:rPr dirty="0">
                <a:latin typeface="Calibri"/>
                <a:cs typeface="Calibri"/>
              </a:rPr>
              <a:t>Tutorial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on</a:t>
            </a:r>
            <a:r>
              <a:rPr spc="-60" dirty="0">
                <a:latin typeface="Calibri"/>
                <a:cs typeface="Calibri"/>
              </a:rPr>
              <a:t> </a:t>
            </a:r>
            <a:r>
              <a:rPr u="sng" spc="-10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3"/>
              </a:rPr>
              <a:t>YouTube</a:t>
            </a:r>
            <a:endParaRPr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81925" y="3743325"/>
            <a:ext cx="2219325" cy="14001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58050" y="1447800"/>
            <a:ext cx="3124200" cy="146685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764014" y="6667575"/>
            <a:ext cx="2209800" cy="9525"/>
          </a:xfrm>
          <a:custGeom>
            <a:avLst/>
            <a:gdLst/>
            <a:ahLst/>
            <a:cxnLst/>
            <a:rect l="l" t="t" r="r" b="b"/>
            <a:pathLst>
              <a:path w="2209800" h="9525">
                <a:moveTo>
                  <a:pt x="2209800" y="0"/>
                </a:moveTo>
                <a:lnTo>
                  <a:pt x="0" y="0"/>
                </a:lnTo>
                <a:lnTo>
                  <a:pt x="0" y="9525"/>
                </a:lnTo>
                <a:lnTo>
                  <a:pt x="2209800" y="9525"/>
                </a:lnTo>
                <a:lnTo>
                  <a:pt x="22098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226040" y="6327780"/>
            <a:ext cx="1782445" cy="2120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58680" y="6441430"/>
            <a:ext cx="2238375" cy="2705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www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.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all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em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gn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.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c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m</a:t>
            </a:r>
            <a:r>
              <a:rPr sz="1200" b="1" spc="-640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p</a:t>
            </a:r>
            <a:r>
              <a:rPr sz="1800" spc="-127" baseline="20833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1800" spc="-810" baseline="20833" dirty="0">
                <a:solidFill>
                  <a:srgbClr val="878787"/>
                </a:solidFill>
                <a:latin typeface="Calibri"/>
                <a:cs typeface="Calibri"/>
              </a:rPr>
              <a:t>9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u</a:t>
            </a:r>
            <a:r>
              <a:rPr sz="1200" b="1" spc="-30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s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f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r</a:t>
            </a:r>
            <a:r>
              <a:rPr sz="1200" b="1" spc="-70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n</a:t>
            </a:r>
            <a:r>
              <a:rPr sz="1200" b="1" spc="-55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c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.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o</a:t>
            </a:r>
            <a:r>
              <a:rPr sz="1200" b="1" spc="-50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r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6"/>
              </a:rPr>
              <a:t>g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64" y="395986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910320"/>
                </a:solidFill>
                <a:latin typeface="Calibri"/>
                <a:cs typeface="Calibri"/>
              </a:rPr>
              <a:t>2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764014" y="6667575"/>
            <a:ext cx="2209800" cy="9525"/>
          </a:xfrm>
          <a:custGeom>
            <a:avLst/>
            <a:gdLst/>
            <a:ahLst/>
            <a:cxnLst/>
            <a:rect l="l" t="t" r="r" b="b"/>
            <a:pathLst>
              <a:path w="2209800" h="9525">
                <a:moveTo>
                  <a:pt x="2209800" y="0"/>
                </a:moveTo>
                <a:lnTo>
                  <a:pt x="0" y="0"/>
                </a:lnTo>
                <a:lnTo>
                  <a:pt x="0" y="9525"/>
                </a:lnTo>
                <a:lnTo>
                  <a:pt x="2209800" y="9525"/>
                </a:lnTo>
                <a:lnTo>
                  <a:pt x="22098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5375" y="542925"/>
            <a:ext cx="3457575" cy="400050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12065" rIns="0" bIns="0" rtlCol="0">
            <a:spAutoFit/>
          </a:bodyPr>
          <a:lstStyle/>
          <a:p>
            <a:pPr marL="635">
              <a:lnSpc>
                <a:spcPct val="100000"/>
              </a:lnSpc>
              <a:spcBef>
                <a:spcPts val="9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Die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Krankenversicherung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85975" y="1457325"/>
            <a:ext cx="7496175" cy="421957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226040" y="6327780"/>
            <a:ext cx="1782445" cy="2120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58680" y="6441430"/>
            <a:ext cx="2238375" cy="2705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www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.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all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em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gn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.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c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m</a:t>
            </a:r>
            <a:r>
              <a:rPr sz="1200" b="1" spc="-64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p</a:t>
            </a:r>
            <a:r>
              <a:rPr sz="1800" spc="-127" baseline="20833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1800" spc="-810" baseline="20833" dirty="0">
                <a:solidFill>
                  <a:srgbClr val="878787"/>
                </a:solidFill>
                <a:latin typeface="Calibri"/>
                <a:cs typeface="Calibri"/>
              </a:rPr>
              <a:t>9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u</a:t>
            </a:r>
            <a:r>
              <a:rPr sz="1200" b="1" spc="-3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s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f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r</a:t>
            </a:r>
            <a:r>
              <a:rPr sz="1200" b="1" spc="-7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n</a:t>
            </a:r>
            <a:r>
              <a:rPr sz="1200" b="1" spc="-5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c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.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o</a:t>
            </a:r>
            <a:r>
              <a:rPr sz="1200" b="1" spc="-5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r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g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64" y="395986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910320"/>
                </a:solidFill>
                <a:latin typeface="Calibri"/>
                <a:cs typeface="Calibri"/>
              </a:rPr>
              <a:t>2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764014" y="6667575"/>
            <a:ext cx="2209800" cy="9525"/>
          </a:xfrm>
          <a:custGeom>
            <a:avLst/>
            <a:gdLst/>
            <a:ahLst/>
            <a:cxnLst/>
            <a:rect l="l" t="t" r="r" b="b"/>
            <a:pathLst>
              <a:path w="2209800" h="9525">
                <a:moveTo>
                  <a:pt x="2209800" y="0"/>
                </a:moveTo>
                <a:lnTo>
                  <a:pt x="0" y="0"/>
                </a:lnTo>
                <a:lnTo>
                  <a:pt x="0" y="9525"/>
                </a:lnTo>
                <a:lnTo>
                  <a:pt x="2209800" y="9525"/>
                </a:lnTo>
                <a:lnTo>
                  <a:pt x="22098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95375" y="1085850"/>
            <a:ext cx="2181225" cy="378950"/>
          </a:xfrm>
          <a:prstGeom prst="rect">
            <a:avLst/>
          </a:prstGeom>
          <a:solidFill>
            <a:srgbClr val="D94E4A"/>
          </a:solidFill>
        </p:spPr>
        <p:txBody>
          <a:bodyPr vert="horz" wrap="square" lIns="0" tIns="952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75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Versicherungen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26040" y="6327780"/>
            <a:ext cx="1782445" cy="2120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58680" y="6441430"/>
            <a:ext cx="2238375" cy="2705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www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all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em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gn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c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m</a:t>
            </a:r>
            <a:r>
              <a:rPr sz="1200" b="1" spc="-64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p</a:t>
            </a:r>
            <a:r>
              <a:rPr sz="1800" spc="-127" baseline="20833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1800" spc="-810" baseline="20833" dirty="0">
                <a:solidFill>
                  <a:srgbClr val="878787"/>
                </a:solidFill>
                <a:latin typeface="Calibri"/>
                <a:cs typeface="Calibri"/>
              </a:rPr>
              <a:t>9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u</a:t>
            </a:r>
            <a:r>
              <a:rPr sz="1200" b="1" spc="-3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s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f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r</a:t>
            </a:r>
            <a:r>
              <a:rPr sz="1200" b="1" spc="-7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n</a:t>
            </a:r>
            <a:r>
              <a:rPr sz="1200" b="1" spc="-5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c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o</a:t>
            </a:r>
            <a:r>
              <a:rPr sz="1200" b="1" spc="-5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r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97065" y="2500947"/>
            <a:ext cx="4813935" cy="268374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>
              <a:lnSpc>
                <a:spcPct val="105000"/>
              </a:lnSpc>
              <a:spcBef>
                <a:spcPts val="35"/>
              </a:spcBef>
            </a:pPr>
            <a:r>
              <a:rPr sz="2400" b="1" dirty="0">
                <a:latin typeface="Calibri"/>
                <a:cs typeface="Calibri"/>
              </a:rPr>
              <a:t>Die</a:t>
            </a:r>
            <a:r>
              <a:rPr sz="2400" b="1" spc="2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Haftpflichtsversicherung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(„Responsabilité civile“)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800" dirty="0">
              <a:latin typeface="Calibri"/>
              <a:cs typeface="Calibri"/>
            </a:endParaRPr>
          </a:p>
          <a:p>
            <a:pPr marL="298450" indent="-286385">
              <a:lnSpc>
                <a:spcPct val="100000"/>
              </a:lnSpc>
              <a:buFont typeface="Wingdings"/>
              <a:buChar char=""/>
              <a:tabLst>
                <a:tab pos="298450" algn="l"/>
                <a:tab pos="299085" algn="l"/>
              </a:tabLst>
            </a:pPr>
            <a:r>
              <a:rPr sz="2400" b="1" dirty="0">
                <a:latin typeface="Calibri"/>
                <a:cs typeface="Calibri"/>
              </a:rPr>
              <a:t>Pflicht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Frankreich</a:t>
            </a:r>
            <a:endParaRPr sz="2400" dirty="0">
              <a:latin typeface="Calibri"/>
              <a:cs typeface="Calibri"/>
            </a:endParaRPr>
          </a:p>
          <a:p>
            <a:pPr marL="298450" indent="-286385">
              <a:lnSpc>
                <a:spcPct val="100000"/>
              </a:lnSpc>
              <a:spcBef>
                <a:spcPts val="20"/>
              </a:spcBef>
              <a:buFont typeface="Wingdings"/>
              <a:buChar char=""/>
              <a:tabLst>
                <a:tab pos="298450" algn="l"/>
                <a:tab pos="299085" algn="l"/>
              </a:tabLst>
            </a:pPr>
            <a:r>
              <a:rPr sz="2400" dirty="0">
                <a:latin typeface="Calibri"/>
                <a:cs typeface="Calibri"/>
              </a:rPr>
              <a:t>Die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deutsche gilt</a:t>
            </a:r>
            <a:r>
              <a:rPr sz="2400" spc="-1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oft</a:t>
            </a:r>
            <a:r>
              <a:rPr sz="2400" spc="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Frankreich</a:t>
            </a:r>
            <a:endParaRPr sz="2400" dirty="0">
              <a:latin typeface="Calibri"/>
              <a:cs typeface="Calibri"/>
            </a:endParaRPr>
          </a:p>
          <a:p>
            <a:pPr marL="298450" marR="897255" indent="-286385">
              <a:lnSpc>
                <a:spcPct val="101000"/>
              </a:lnSpc>
              <a:buFont typeface="Wingdings"/>
              <a:buChar char=""/>
              <a:tabLst>
                <a:tab pos="298450" algn="l"/>
                <a:tab pos="299085" algn="l"/>
              </a:tabLst>
            </a:pPr>
            <a:r>
              <a:rPr sz="2400" dirty="0">
                <a:latin typeface="Calibri"/>
                <a:cs typeface="Calibri"/>
              </a:rPr>
              <a:t>Oft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in der</a:t>
            </a:r>
            <a:r>
              <a:rPr sz="2400" b="1" spc="-9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Hausratversicherung inklusiv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23339" y="2502852"/>
            <a:ext cx="5229861" cy="344062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00" b="1" dirty="0">
                <a:latin typeface="Calibri"/>
                <a:cs typeface="Calibri"/>
              </a:rPr>
              <a:t>Die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Hausratversicherung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i="1" dirty="0">
                <a:latin typeface="Calibri"/>
                <a:cs typeface="Calibri"/>
              </a:rPr>
              <a:t>(assurance</a:t>
            </a:r>
            <a:r>
              <a:rPr sz="2400" i="1" spc="-10" dirty="0">
                <a:latin typeface="Calibri"/>
                <a:cs typeface="Calibri"/>
              </a:rPr>
              <a:t> </a:t>
            </a:r>
            <a:r>
              <a:rPr sz="2400" i="1" dirty="0">
                <a:latin typeface="Calibri"/>
                <a:cs typeface="Calibri"/>
              </a:rPr>
              <a:t>multi-</a:t>
            </a:r>
            <a:r>
              <a:rPr sz="2400" i="1" spc="-10" dirty="0">
                <a:latin typeface="Calibri"/>
                <a:cs typeface="Calibri"/>
              </a:rPr>
              <a:t>risqueshabitation)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00" dirty="0">
              <a:latin typeface="Calibri"/>
              <a:cs typeface="Calibri"/>
            </a:endParaRPr>
          </a:p>
          <a:p>
            <a:pPr marL="298450" indent="-286385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298450" algn="l"/>
                <a:tab pos="299085" algn="l"/>
              </a:tabLst>
            </a:pPr>
            <a:r>
              <a:rPr sz="2400" b="1" dirty="0">
                <a:latin typeface="Calibri"/>
                <a:cs typeface="Calibri"/>
              </a:rPr>
              <a:t>Pflicht</a:t>
            </a:r>
            <a:r>
              <a:rPr sz="2400" b="1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für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jeden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MieterIn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(ca.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50€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Jahr)</a:t>
            </a:r>
            <a:endParaRPr sz="2400" dirty="0">
              <a:latin typeface="Calibri"/>
              <a:cs typeface="Calibri"/>
            </a:endParaRPr>
          </a:p>
          <a:p>
            <a:pPr marL="298450" marR="508000" indent="-286385">
              <a:lnSpc>
                <a:spcPts val="1950"/>
              </a:lnSpc>
              <a:spcBef>
                <a:spcPts val="5"/>
              </a:spcBef>
              <a:buFont typeface="Wingdings"/>
              <a:buChar char=""/>
              <a:tabLst>
                <a:tab pos="298450" algn="l"/>
                <a:tab pos="299085" algn="l"/>
              </a:tabLst>
            </a:pPr>
            <a:r>
              <a:rPr sz="2400" dirty="0">
                <a:latin typeface="Calibri"/>
                <a:cs typeface="Calibri"/>
              </a:rPr>
              <a:t>Bei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der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Bank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oder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bei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einer </a:t>
            </a:r>
            <a:r>
              <a:rPr sz="2400" spc="-10" dirty="0">
                <a:latin typeface="Calibri"/>
                <a:cs typeface="Calibri"/>
              </a:rPr>
              <a:t>Versicherungsgesellschaft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zu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beantragen</a:t>
            </a:r>
            <a:endParaRPr sz="2400" dirty="0">
              <a:latin typeface="Calibri"/>
              <a:cs typeface="Calibri"/>
            </a:endParaRPr>
          </a:p>
          <a:p>
            <a:pPr marL="298450" marR="5080" indent="-286385">
              <a:lnSpc>
                <a:spcPct val="100899"/>
              </a:lnSpc>
              <a:buFont typeface="Wingdings"/>
              <a:buChar char=""/>
              <a:tabLst>
                <a:tab pos="298450" algn="l"/>
                <a:tab pos="299085" algn="l"/>
              </a:tabLst>
            </a:pPr>
            <a:r>
              <a:rPr sz="2400" dirty="0">
                <a:latin typeface="Calibri"/>
                <a:cs typeface="Calibri"/>
              </a:rPr>
              <a:t>Bei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der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Abreise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nicht</a:t>
            </a:r>
            <a:r>
              <a:rPr sz="2400" spc="-1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vergessen,</a:t>
            </a:r>
            <a:r>
              <a:rPr sz="2400" spc="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den</a:t>
            </a:r>
            <a:r>
              <a:rPr sz="2400" spc="-10" dirty="0">
                <a:latin typeface="Calibri"/>
                <a:cs typeface="Calibri"/>
              </a:rPr>
              <a:t> Vertrag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zu </a:t>
            </a:r>
            <a:r>
              <a:rPr sz="2400" spc="-10" dirty="0">
                <a:latin typeface="Calibri"/>
                <a:cs typeface="Calibri"/>
              </a:rPr>
              <a:t>kündigen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95375" y="542925"/>
            <a:ext cx="1190625" cy="381515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1206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5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Andere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2964" y="3091180"/>
            <a:ext cx="1515745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Fragen?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16309" y="6438255"/>
            <a:ext cx="177800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-25" dirty="0">
                <a:solidFill>
                  <a:srgbClr val="878787"/>
                </a:solidFill>
                <a:latin typeface="Calibri"/>
                <a:cs typeface="Calibri"/>
              </a:rPr>
              <a:t>48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5" dirty="0"/>
              <a:t>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05209" y="6454130"/>
            <a:ext cx="77470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5"/>
              </a:lnSpc>
            </a:pPr>
            <a:r>
              <a:rPr sz="1200" dirty="0">
                <a:solidFill>
                  <a:srgbClr val="878787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219825"/>
            <a:ext cx="12192000" cy="638175"/>
          </a:xfrm>
          <a:custGeom>
            <a:avLst/>
            <a:gdLst/>
            <a:ahLst/>
            <a:cxnLst/>
            <a:rect l="l" t="t" r="r" b="b"/>
            <a:pathLst>
              <a:path w="12192000" h="638175">
                <a:moveTo>
                  <a:pt x="12192000" y="0"/>
                </a:moveTo>
                <a:lnTo>
                  <a:pt x="0" y="0"/>
                </a:lnTo>
                <a:lnTo>
                  <a:pt x="0" y="638175"/>
                </a:lnTo>
                <a:lnTo>
                  <a:pt x="12192000" y="638175"/>
                </a:lnTo>
                <a:lnTo>
                  <a:pt x="12192000" y="0"/>
                </a:lnTo>
                <a:close/>
              </a:path>
            </a:pathLst>
          </a:custGeom>
          <a:solidFill>
            <a:srgbClr val="9103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758680" y="6314122"/>
            <a:ext cx="2249805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435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  <a:p>
            <a:pPr marR="15875" algn="r">
              <a:lnSpc>
                <a:spcPts val="1435"/>
              </a:lnSpc>
            </a:pPr>
            <a:r>
              <a:rPr sz="1200" b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www.allemagne.campusfrance.org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742950" cy="1457325"/>
          </a:xfrm>
          <a:custGeom>
            <a:avLst/>
            <a:gdLst/>
            <a:ahLst/>
            <a:cxnLst/>
            <a:rect l="l" t="t" r="r" b="b"/>
            <a:pathLst>
              <a:path w="742950" h="1457325">
                <a:moveTo>
                  <a:pt x="19290" y="0"/>
                </a:moveTo>
                <a:lnTo>
                  <a:pt x="6251" y="0"/>
                </a:lnTo>
                <a:lnTo>
                  <a:pt x="0" y="5969"/>
                </a:lnTo>
                <a:lnTo>
                  <a:pt x="0" y="1457071"/>
                </a:lnTo>
                <a:lnTo>
                  <a:pt x="742835" y="741807"/>
                </a:lnTo>
                <a:lnTo>
                  <a:pt x="19290" y="0"/>
                </a:lnTo>
                <a:close/>
              </a:path>
            </a:pathLst>
          </a:custGeom>
          <a:solidFill>
            <a:srgbClr val="FF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95375" y="276225"/>
            <a:ext cx="1571625" cy="382797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1333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105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Programm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95375" y="819150"/>
            <a:ext cx="1733550" cy="380873"/>
          </a:xfrm>
          <a:prstGeom prst="rect">
            <a:avLst/>
          </a:prstGeom>
          <a:solidFill>
            <a:srgbClr val="D94E4A"/>
          </a:solidFill>
        </p:spPr>
        <p:txBody>
          <a:bodyPr vert="horz" wrap="square" lIns="0" tIns="1143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2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Abends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0922" y="1926653"/>
            <a:ext cx="361727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Calibri"/>
                <a:cs typeface="Calibri"/>
              </a:rPr>
              <a:t>Teil</a:t>
            </a:r>
            <a:r>
              <a:rPr sz="2800" b="1" spc="-10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1:</a:t>
            </a:r>
            <a:r>
              <a:rPr sz="2800" b="1" spc="-10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Vor</a:t>
            </a:r>
            <a:r>
              <a:rPr sz="2800" b="1" spc="-7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der</a:t>
            </a:r>
            <a:r>
              <a:rPr sz="2800" b="1" spc="-7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Anreise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30922" y="3341306"/>
            <a:ext cx="5293678" cy="86728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2800" b="1" dirty="0">
                <a:latin typeface="Calibri"/>
                <a:cs typeface="Calibri"/>
              </a:rPr>
              <a:t>Teil</a:t>
            </a:r>
            <a:r>
              <a:rPr sz="2800" b="1" spc="-10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3:</a:t>
            </a:r>
            <a:r>
              <a:rPr sz="2800" b="1" spc="-5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Universität</a:t>
            </a:r>
            <a:r>
              <a:rPr sz="2800" b="1" spc="-114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und</a:t>
            </a:r>
            <a:r>
              <a:rPr sz="2800" b="1" spc="-10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Studentenleben</a:t>
            </a:r>
            <a:r>
              <a:rPr sz="2800" b="1" spc="-25" dirty="0">
                <a:latin typeface="Calibri"/>
                <a:cs typeface="Calibri"/>
              </a:rPr>
              <a:t> in </a:t>
            </a:r>
            <a:r>
              <a:rPr sz="2800" b="1" spc="-10" dirty="0">
                <a:latin typeface="Calibri"/>
                <a:cs typeface="Calibri"/>
              </a:rPr>
              <a:t>Frankreich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57600" y="419100"/>
            <a:ext cx="1066800" cy="10668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29700" y="3895725"/>
            <a:ext cx="1905000" cy="191452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918958" y="1891347"/>
            <a:ext cx="4015741" cy="86728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2800" b="1" dirty="0">
                <a:latin typeface="Calibri"/>
                <a:cs typeface="Calibri"/>
              </a:rPr>
              <a:t>Teil</a:t>
            </a:r>
            <a:r>
              <a:rPr sz="2800" b="1" spc="-8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2:</a:t>
            </a:r>
            <a:r>
              <a:rPr sz="2800" b="1" spc="9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Die</a:t>
            </a:r>
            <a:r>
              <a:rPr sz="2800" b="1" spc="13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Ankunft</a:t>
            </a:r>
            <a:r>
              <a:rPr sz="2800" b="1" spc="114" dirty="0">
                <a:latin typeface="Calibri"/>
                <a:cs typeface="Calibri"/>
              </a:rPr>
              <a:t> </a:t>
            </a:r>
            <a:r>
              <a:rPr sz="2800" b="1" spc="-25" dirty="0">
                <a:latin typeface="Calibri"/>
                <a:cs typeface="Calibri"/>
              </a:rPr>
              <a:t>in </a:t>
            </a:r>
            <a:r>
              <a:rPr sz="2800" b="1" spc="-10" dirty="0">
                <a:latin typeface="Calibri"/>
                <a:cs typeface="Calibri"/>
              </a:rPr>
              <a:t>Frankreich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18958" y="3264217"/>
            <a:ext cx="4736657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Calibri"/>
                <a:cs typeface="Calibri"/>
              </a:rPr>
              <a:t>Teil</a:t>
            </a:r>
            <a:r>
              <a:rPr sz="2800" b="1" spc="-15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4:</a:t>
            </a:r>
            <a:r>
              <a:rPr sz="2800" b="1" spc="3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France</a:t>
            </a:r>
            <a:r>
              <a:rPr sz="2800" b="1" spc="-9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Alumni</a:t>
            </a:r>
            <a:r>
              <a:rPr sz="2800" b="1" spc="-14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Deutschland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25" y="0"/>
            <a:ext cx="11572875" cy="6858000"/>
            <a:chOff x="9525" y="0"/>
            <a:chExt cx="11572875" cy="6858000"/>
          </a:xfrm>
        </p:grpSpPr>
        <p:sp>
          <p:nvSpPr>
            <p:cNvPr id="3" name="object 3"/>
            <p:cNvSpPr/>
            <p:nvPr/>
          </p:nvSpPr>
          <p:spPr>
            <a:xfrm>
              <a:off x="9525" y="0"/>
              <a:ext cx="10315575" cy="6858000"/>
            </a:xfrm>
            <a:custGeom>
              <a:avLst/>
              <a:gdLst/>
              <a:ahLst/>
              <a:cxnLst/>
              <a:rect l="l" t="t" r="r" b="b"/>
              <a:pathLst>
                <a:path w="10315575" h="6858000">
                  <a:moveTo>
                    <a:pt x="10315575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0315575" y="6858000"/>
                  </a:lnTo>
                  <a:lnTo>
                    <a:pt x="10315575" y="0"/>
                  </a:lnTo>
                  <a:close/>
                </a:path>
              </a:pathLst>
            </a:custGeom>
            <a:solidFill>
              <a:srgbClr val="FF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50" y="1276350"/>
              <a:ext cx="10306050" cy="43910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201150" y="2228850"/>
              <a:ext cx="2381250" cy="2390775"/>
            </a:xfrm>
            <a:custGeom>
              <a:avLst/>
              <a:gdLst/>
              <a:ahLst/>
              <a:cxnLst/>
              <a:rect l="l" t="t" r="r" b="b"/>
              <a:pathLst>
                <a:path w="2381250" h="2390775">
                  <a:moveTo>
                    <a:pt x="1207134" y="0"/>
                  </a:moveTo>
                  <a:lnTo>
                    <a:pt x="0" y="1192657"/>
                  </a:lnTo>
                  <a:lnTo>
                    <a:pt x="1173733" y="2390775"/>
                  </a:lnTo>
                  <a:lnTo>
                    <a:pt x="2380869" y="1198117"/>
                  </a:lnTo>
                  <a:lnTo>
                    <a:pt x="12071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5" dirty="0"/>
              <a:t>3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116309" y="6438255"/>
            <a:ext cx="177800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-25" dirty="0">
                <a:solidFill>
                  <a:srgbClr val="878787"/>
                </a:solidFill>
                <a:latin typeface="Calibri"/>
                <a:cs typeface="Calibri"/>
              </a:rPr>
              <a:t>33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9600" y="4086225"/>
            <a:ext cx="3048000" cy="559769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5715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45"/>
              </a:spcBef>
            </a:pP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Universität</a:t>
            </a:r>
            <a:r>
              <a:rPr sz="3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25" dirty="0">
                <a:solidFill>
                  <a:srgbClr val="FFFFFF"/>
                </a:solidFill>
                <a:latin typeface="Calibri"/>
                <a:cs typeface="Calibri"/>
              </a:rPr>
              <a:t>und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9601" y="4838700"/>
            <a:ext cx="5715000" cy="555280"/>
          </a:xfrm>
          <a:prstGeom prst="rect">
            <a:avLst/>
          </a:prstGeom>
          <a:solidFill>
            <a:srgbClr val="D94E4A"/>
          </a:solidFill>
        </p:spPr>
        <p:txBody>
          <a:bodyPr vert="horz" wrap="square" lIns="0" tIns="1270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10"/>
              </a:spcBef>
            </a:pP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Studentenleben</a:t>
            </a:r>
            <a:r>
              <a:rPr sz="36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36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Frankreich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9305" y="2403411"/>
            <a:ext cx="4692015" cy="2878609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298450" indent="-286385">
              <a:lnSpc>
                <a:spcPct val="100000"/>
              </a:lnSpc>
              <a:spcBef>
                <a:spcPts val="415"/>
              </a:spcBef>
              <a:buFont typeface="Wingdings"/>
              <a:buChar char=""/>
              <a:tabLst>
                <a:tab pos="299085" algn="l"/>
              </a:tabLst>
            </a:pPr>
            <a:r>
              <a:rPr sz="2000" dirty="0">
                <a:latin typeface="Calibri"/>
                <a:cs typeface="Calibri"/>
              </a:rPr>
              <a:t>Einführungswoche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bzw.</a:t>
            </a:r>
            <a:r>
              <a:rPr sz="2000" spc="65" dirty="0">
                <a:latin typeface="Calibri"/>
                <a:cs typeface="Calibri"/>
              </a:rPr>
              <a:t> </a:t>
            </a:r>
            <a:r>
              <a:rPr sz="2000" spc="-30" dirty="0">
                <a:latin typeface="Calibri"/>
                <a:cs typeface="Calibri"/>
              </a:rPr>
              <a:t>-</a:t>
            </a:r>
            <a:r>
              <a:rPr sz="2000" spc="-25" dirty="0">
                <a:latin typeface="Calibri"/>
                <a:cs typeface="Calibri"/>
              </a:rPr>
              <a:t>tag</a:t>
            </a:r>
            <a:endParaRPr sz="2000" dirty="0">
              <a:latin typeface="Calibri"/>
              <a:cs typeface="Calibri"/>
            </a:endParaRPr>
          </a:p>
          <a:p>
            <a:pPr marL="298450" marR="5080" indent="-286385">
              <a:lnSpc>
                <a:spcPct val="92200"/>
              </a:lnSpc>
              <a:spcBef>
                <a:spcPts val="484"/>
              </a:spcBef>
              <a:buFont typeface="Wingdings"/>
              <a:buChar char=""/>
              <a:tabLst>
                <a:tab pos="299085" algn="l"/>
              </a:tabLst>
            </a:pPr>
            <a:r>
              <a:rPr sz="2000" dirty="0">
                <a:latin typeface="Calibri"/>
                <a:cs typeface="Calibri"/>
              </a:rPr>
              <a:t>Hilfe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bei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der</a:t>
            </a:r>
            <a:r>
              <a:rPr sz="2000" spc="125" dirty="0">
                <a:latin typeface="Calibri"/>
                <a:cs typeface="Calibri"/>
              </a:rPr>
              <a:t> </a:t>
            </a:r>
            <a:r>
              <a:rPr sz="2000" spc="75" dirty="0">
                <a:latin typeface="Calibri"/>
                <a:cs typeface="Calibri"/>
              </a:rPr>
              <a:t>"inscription</a:t>
            </a:r>
            <a:r>
              <a:rPr sz="2000" spc="50" dirty="0">
                <a:latin typeface="Calibri"/>
                <a:cs typeface="Calibri"/>
              </a:rPr>
              <a:t> </a:t>
            </a:r>
            <a:r>
              <a:rPr sz="2000" spc="60" dirty="0">
                <a:latin typeface="Calibri"/>
                <a:cs typeface="Calibri"/>
              </a:rPr>
              <a:t>pédagogique" </a:t>
            </a:r>
            <a:r>
              <a:rPr sz="2000" dirty="0">
                <a:latin typeface="Calibri"/>
                <a:cs typeface="Calibri"/>
              </a:rPr>
              <a:t>(Kursauswahl),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und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der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Erstellung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digitalen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Arbeitsbereiches</a:t>
            </a:r>
            <a:r>
              <a:rPr lang="de-DE" sz="2000" spc="-10" dirty="0">
                <a:latin typeface="Calibri"/>
                <a:cs typeface="Calibri"/>
              </a:rPr>
              <a:t> (</a:t>
            </a:r>
            <a:r>
              <a:rPr lang="de-DE" sz="2000" b="1" spc="-10" dirty="0">
                <a:latin typeface="Calibri"/>
                <a:cs typeface="Calibri"/>
              </a:rPr>
              <a:t>E</a:t>
            </a:r>
            <a:r>
              <a:rPr lang="de-DE" sz="2000" spc="-10" dirty="0">
                <a:latin typeface="Calibri"/>
                <a:cs typeface="Calibri"/>
              </a:rPr>
              <a:t>space </a:t>
            </a:r>
            <a:r>
              <a:rPr lang="de-DE" sz="2000" b="1" spc="-10" dirty="0" err="1">
                <a:latin typeface="Calibri"/>
                <a:cs typeface="Calibri"/>
              </a:rPr>
              <a:t>N</a:t>
            </a:r>
            <a:r>
              <a:rPr lang="de-DE" sz="2000" spc="-10" dirty="0" err="1">
                <a:latin typeface="Calibri"/>
                <a:cs typeface="Calibri"/>
              </a:rPr>
              <a:t>umérique</a:t>
            </a:r>
            <a:r>
              <a:rPr lang="de-DE" sz="2000" spc="-10" dirty="0">
                <a:latin typeface="Calibri"/>
                <a:cs typeface="Calibri"/>
              </a:rPr>
              <a:t> de </a:t>
            </a:r>
            <a:r>
              <a:rPr lang="de-DE" sz="2000" b="1" spc="-10" dirty="0" err="1">
                <a:latin typeface="Calibri"/>
                <a:cs typeface="Calibri"/>
              </a:rPr>
              <a:t>T</a:t>
            </a:r>
            <a:r>
              <a:rPr lang="de-DE" sz="2000" spc="-10" dirty="0" err="1">
                <a:latin typeface="Calibri"/>
                <a:cs typeface="Calibri"/>
              </a:rPr>
              <a:t>ravail</a:t>
            </a:r>
            <a:r>
              <a:rPr lang="de-DE" sz="2000" spc="-10" dirty="0"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 marL="298450" indent="-286385">
              <a:lnSpc>
                <a:spcPct val="100000"/>
              </a:lnSpc>
              <a:spcBef>
                <a:spcPts val="395"/>
              </a:spcBef>
              <a:buFont typeface="Wingdings"/>
              <a:buChar char=""/>
              <a:tabLst>
                <a:tab pos="299085" algn="l"/>
              </a:tabLst>
            </a:pPr>
            <a:r>
              <a:rPr sz="2000" dirty="0">
                <a:latin typeface="Calibri"/>
                <a:cs typeface="Calibri"/>
              </a:rPr>
              <a:t>Anmeldung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für</a:t>
            </a:r>
            <a:r>
              <a:rPr sz="2000" spc="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Sportkurse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beim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SUAPS*</a:t>
            </a:r>
            <a:endParaRPr sz="2000" dirty="0">
              <a:latin typeface="Calibri"/>
              <a:cs typeface="Calibri"/>
            </a:endParaRPr>
          </a:p>
          <a:p>
            <a:pPr marL="298450" marR="235585" indent="-286385">
              <a:lnSpc>
                <a:spcPts val="1950"/>
              </a:lnSpc>
              <a:spcBef>
                <a:spcPts val="710"/>
              </a:spcBef>
              <a:buFont typeface="Wingdings"/>
              <a:buChar char=""/>
              <a:tabLst>
                <a:tab pos="299085" algn="l"/>
              </a:tabLst>
            </a:pPr>
            <a:r>
              <a:rPr sz="2000" dirty="0">
                <a:latin typeface="Calibri"/>
                <a:cs typeface="Calibri"/>
              </a:rPr>
              <a:t>Universitätsrundgang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und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Kennenlernen</a:t>
            </a:r>
            <a:r>
              <a:rPr sz="2000" spc="9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der </a:t>
            </a:r>
            <a:r>
              <a:rPr sz="2000" spc="-10" dirty="0">
                <a:latin typeface="Calibri"/>
                <a:cs typeface="Calibri"/>
              </a:rPr>
              <a:t>KommilitonInnen</a:t>
            </a:r>
            <a:endParaRPr sz="2000" dirty="0">
              <a:latin typeface="Calibri"/>
              <a:cs typeface="Calibri"/>
            </a:endParaRPr>
          </a:p>
          <a:p>
            <a:pPr marL="298450" indent="-286385">
              <a:lnSpc>
                <a:spcPct val="100000"/>
              </a:lnSpc>
              <a:spcBef>
                <a:spcPts val="365"/>
              </a:spcBef>
              <a:buFont typeface="Wingdings"/>
              <a:buChar char=""/>
              <a:tabLst>
                <a:tab pos="299085" algn="l"/>
              </a:tabLst>
            </a:pPr>
            <a:r>
              <a:rPr sz="2000" dirty="0">
                <a:latin typeface="Calibri"/>
                <a:cs typeface="Calibri"/>
              </a:rPr>
              <a:t>Kontaktaufnahme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mit</a:t>
            </a:r>
            <a:r>
              <a:rPr sz="2000" spc="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Buddy-</a:t>
            </a:r>
            <a:r>
              <a:rPr sz="2000" spc="-10" dirty="0">
                <a:latin typeface="Calibri"/>
                <a:cs typeface="Calibri"/>
              </a:rPr>
              <a:t>Programm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-36512"/>
            <a:ext cx="12228830" cy="6931025"/>
            <a:chOff x="0" y="-36512"/>
            <a:chExt cx="12228830" cy="69310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15025" y="19049"/>
              <a:ext cx="6276975" cy="68008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876925" y="0"/>
              <a:ext cx="6315075" cy="6858000"/>
            </a:xfrm>
            <a:custGeom>
              <a:avLst/>
              <a:gdLst/>
              <a:ahLst/>
              <a:cxnLst/>
              <a:rect l="l" t="t" r="r" b="b"/>
              <a:pathLst>
                <a:path w="6315075" h="6858000">
                  <a:moveTo>
                    <a:pt x="6314821" y="6858002"/>
                  </a:moveTo>
                  <a:lnTo>
                    <a:pt x="3322320" y="6858002"/>
                  </a:lnTo>
                  <a:lnTo>
                    <a:pt x="3254755" y="6817490"/>
                  </a:lnTo>
                  <a:lnTo>
                    <a:pt x="3073146" y="6698792"/>
                  </a:lnTo>
                  <a:lnTo>
                    <a:pt x="2895980" y="6574586"/>
                  </a:lnTo>
                  <a:lnTo>
                    <a:pt x="2722245" y="6444818"/>
                  </a:lnTo>
                  <a:lnTo>
                    <a:pt x="2553080" y="6310249"/>
                  </a:lnTo>
                  <a:lnTo>
                    <a:pt x="2388361" y="6170485"/>
                  </a:lnTo>
                  <a:lnTo>
                    <a:pt x="2227960" y="6025921"/>
                  </a:lnTo>
                  <a:lnTo>
                    <a:pt x="2072258" y="5876175"/>
                  </a:lnTo>
                  <a:lnTo>
                    <a:pt x="1921002" y="5722048"/>
                  </a:lnTo>
                  <a:lnTo>
                    <a:pt x="1774571" y="5563108"/>
                  </a:lnTo>
                  <a:lnTo>
                    <a:pt x="1633347" y="5399786"/>
                  </a:lnTo>
                  <a:lnTo>
                    <a:pt x="1496822" y="5232146"/>
                  </a:lnTo>
                  <a:lnTo>
                    <a:pt x="1365630" y="5059933"/>
                  </a:lnTo>
                  <a:lnTo>
                    <a:pt x="1239520" y="4883912"/>
                  </a:lnTo>
                  <a:lnTo>
                    <a:pt x="1118616" y="4703826"/>
                  </a:lnTo>
                  <a:lnTo>
                    <a:pt x="1003680" y="4520057"/>
                  </a:lnTo>
                  <a:lnTo>
                    <a:pt x="893826" y="4331970"/>
                  </a:lnTo>
                  <a:lnTo>
                    <a:pt x="790194" y="4140707"/>
                  </a:lnTo>
                  <a:lnTo>
                    <a:pt x="692023" y="3945763"/>
                  </a:lnTo>
                  <a:lnTo>
                    <a:pt x="600201" y="3747389"/>
                  </a:lnTo>
                  <a:lnTo>
                    <a:pt x="514096" y="3545713"/>
                  </a:lnTo>
                  <a:lnTo>
                    <a:pt x="434213" y="3340862"/>
                  </a:lnTo>
                  <a:lnTo>
                    <a:pt x="360807" y="3132709"/>
                  </a:lnTo>
                  <a:lnTo>
                    <a:pt x="294132" y="2921889"/>
                  </a:lnTo>
                  <a:lnTo>
                    <a:pt x="233425" y="2708275"/>
                  </a:lnTo>
                  <a:lnTo>
                    <a:pt x="179577" y="2491866"/>
                  </a:lnTo>
                  <a:lnTo>
                    <a:pt x="132969" y="2272538"/>
                  </a:lnTo>
                  <a:lnTo>
                    <a:pt x="92583" y="2050923"/>
                  </a:lnTo>
                  <a:lnTo>
                    <a:pt x="59562" y="1826895"/>
                  </a:lnTo>
                  <a:lnTo>
                    <a:pt x="33527" y="1600835"/>
                  </a:lnTo>
                  <a:lnTo>
                    <a:pt x="14859" y="1372489"/>
                  </a:lnTo>
                  <a:lnTo>
                    <a:pt x="3683" y="1142111"/>
                  </a:lnTo>
                  <a:lnTo>
                    <a:pt x="0" y="910082"/>
                  </a:lnTo>
                  <a:lnTo>
                    <a:pt x="2032" y="741172"/>
                  </a:lnTo>
                  <a:lnTo>
                    <a:pt x="8000" y="573151"/>
                  </a:lnTo>
                  <a:lnTo>
                    <a:pt x="18034" y="405638"/>
                  </a:lnTo>
                  <a:lnTo>
                    <a:pt x="32003" y="239775"/>
                  </a:lnTo>
                  <a:lnTo>
                    <a:pt x="60578" y="0"/>
                  </a:lnTo>
                </a:path>
              </a:pathLst>
            </a:custGeom>
            <a:ln w="73024">
              <a:solidFill>
                <a:srgbClr val="AD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219825"/>
              <a:ext cx="12192000" cy="638175"/>
            </a:xfrm>
            <a:custGeom>
              <a:avLst/>
              <a:gdLst/>
              <a:ahLst/>
              <a:cxnLst/>
              <a:rect l="l" t="t" r="r" b="b"/>
              <a:pathLst>
                <a:path w="12192000" h="638175">
                  <a:moveTo>
                    <a:pt x="12192000" y="0"/>
                  </a:moveTo>
                  <a:lnTo>
                    <a:pt x="0" y="0"/>
                  </a:lnTo>
                  <a:lnTo>
                    <a:pt x="0" y="638175"/>
                  </a:lnTo>
                  <a:lnTo>
                    <a:pt x="12192000" y="63817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9103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742950" cy="1457325"/>
            </a:xfrm>
            <a:custGeom>
              <a:avLst/>
              <a:gdLst/>
              <a:ahLst/>
              <a:cxnLst/>
              <a:rect l="l" t="t" r="r" b="b"/>
              <a:pathLst>
                <a:path w="742950" h="1457325">
                  <a:moveTo>
                    <a:pt x="19290" y="0"/>
                  </a:moveTo>
                  <a:lnTo>
                    <a:pt x="6251" y="0"/>
                  </a:lnTo>
                  <a:lnTo>
                    <a:pt x="0" y="5969"/>
                  </a:lnTo>
                  <a:lnTo>
                    <a:pt x="0" y="1457071"/>
                  </a:lnTo>
                  <a:lnTo>
                    <a:pt x="742835" y="741807"/>
                  </a:lnTo>
                  <a:lnTo>
                    <a:pt x="19290" y="0"/>
                  </a:lnTo>
                  <a:close/>
                </a:path>
              </a:pathLst>
            </a:custGeom>
            <a:solidFill>
              <a:srgbClr val="FF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95375" y="542925"/>
            <a:ext cx="2228850" cy="400050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1206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Die</a:t>
            </a:r>
            <a:r>
              <a:rPr sz="2400" b="1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Pré-rentrée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216515" y="6327780"/>
            <a:ext cx="1784350" cy="2120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749408" y="6441430"/>
            <a:ext cx="2229485" cy="35623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379220">
              <a:lnSpc>
                <a:spcPts val="1290"/>
              </a:lnSpc>
              <a:spcBef>
                <a:spcPts val="40"/>
              </a:spcBef>
            </a:pPr>
            <a:r>
              <a:rPr sz="1200" spc="-25" dirty="0">
                <a:solidFill>
                  <a:srgbClr val="878787"/>
                </a:solidFill>
                <a:latin typeface="Calibri"/>
                <a:cs typeface="Calibri"/>
              </a:rPr>
              <a:t>34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ts val="1290"/>
              </a:lnSpc>
            </a:pPr>
            <a:r>
              <a:rPr sz="1200" b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www.allemagne.campusfrance.org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564" y="395986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910320"/>
                </a:solidFill>
                <a:latin typeface="Calibri"/>
                <a:cs typeface="Calibri"/>
              </a:rPr>
              <a:t>3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4947" y="5811837"/>
            <a:ext cx="418465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dirty="0">
                <a:latin typeface="Calibri"/>
                <a:cs typeface="Calibri"/>
              </a:rPr>
              <a:t>*Service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universitaire</a:t>
            </a:r>
            <a:r>
              <a:rPr sz="1400" spc="-114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activités</a:t>
            </a:r>
            <a:r>
              <a:rPr sz="1400" spc="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physiques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et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sportives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81600" y="2314575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625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4000" y="6454130"/>
            <a:ext cx="133350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5"/>
              </a:lnSpc>
            </a:pPr>
            <a:r>
              <a:rPr sz="1200" spc="-114" dirty="0">
                <a:solidFill>
                  <a:srgbClr val="878787"/>
                </a:solidFill>
                <a:latin typeface="Calibri"/>
                <a:cs typeface="Calibri"/>
              </a:rPr>
              <a:t>35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6219825"/>
            <a:ext cx="12192000" cy="638175"/>
          </a:xfrm>
          <a:custGeom>
            <a:avLst/>
            <a:gdLst/>
            <a:ahLst/>
            <a:cxnLst/>
            <a:rect l="l" t="t" r="r" b="b"/>
            <a:pathLst>
              <a:path w="12192000" h="638175">
                <a:moveTo>
                  <a:pt x="12192000" y="0"/>
                </a:moveTo>
                <a:lnTo>
                  <a:pt x="0" y="0"/>
                </a:lnTo>
                <a:lnTo>
                  <a:pt x="0" y="638175"/>
                </a:lnTo>
                <a:lnTo>
                  <a:pt x="12192000" y="638175"/>
                </a:lnTo>
                <a:lnTo>
                  <a:pt x="12192000" y="0"/>
                </a:lnTo>
                <a:close/>
              </a:path>
            </a:pathLst>
          </a:custGeom>
          <a:solidFill>
            <a:srgbClr val="9103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742950" cy="1457325"/>
          </a:xfrm>
          <a:custGeom>
            <a:avLst/>
            <a:gdLst/>
            <a:ahLst/>
            <a:cxnLst/>
            <a:rect l="l" t="t" r="r" b="b"/>
            <a:pathLst>
              <a:path w="742950" h="1457325">
                <a:moveTo>
                  <a:pt x="19290" y="0"/>
                </a:moveTo>
                <a:lnTo>
                  <a:pt x="6251" y="0"/>
                </a:lnTo>
                <a:lnTo>
                  <a:pt x="0" y="5969"/>
                </a:lnTo>
                <a:lnTo>
                  <a:pt x="0" y="1457071"/>
                </a:lnTo>
                <a:lnTo>
                  <a:pt x="742835" y="741807"/>
                </a:lnTo>
                <a:lnTo>
                  <a:pt x="19290" y="0"/>
                </a:lnTo>
                <a:close/>
              </a:path>
            </a:pathLst>
          </a:custGeom>
          <a:solidFill>
            <a:srgbClr val="FF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95375" y="542925"/>
            <a:ext cx="2228850" cy="400050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1206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Die</a:t>
            </a:r>
            <a:r>
              <a:rPr sz="2400" b="1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Pré-rentrée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564" y="395986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910320"/>
                </a:solidFill>
                <a:latin typeface="Calibri"/>
                <a:cs typeface="Calibri"/>
              </a:rPr>
              <a:t>3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85775" y="752475"/>
            <a:ext cx="11239500" cy="5010150"/>
            <a:chOff x="485775" y="752475"/>
            <a:chExt cx="11239500" cy="501015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5775" y="2247900"/>
              <a:ext cx="6267450" cy="351472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9125" y="2352675"/>
              <a:ext cx="6000750" cy="33147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24525" y="752475"/>
              <a:ext cx="2324100" cy="291465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38825" y="828675"/>
              <a:ext cx="2162175" cy="277177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843651" y="833501"/>
              <a:ext cx="2171700" cy="2780665"/>
            </a:xfrm>
            <a:custGeom>
              <a:avLst/>
              <a:gdLst/>
              <a:ahLst/>
              <a:cxnLst/>
              <a:rect l="l" t="t" r="r" b="b"/>
              <a:pathLst>
                <a:path w="2171700" h="2780665">
                  <a:moveTo>
                    <a:pt x="0" y="294004"/>
                  </a:moveTo>
                  <a:lnTo>
                    <a:pt x="1756282" y="0"/>
                  </a:lnTo>
                  <a:lnTo>
                    <a:pt x="2171192" y="2486660"/>
                  </a:lnTo>
                  <a:lnTo>
                    <a:pt x="414782" y="2780665"/>
                  </a:lnTo>
                  <a:lnTo>
                    <a:pt x="0" y="294004"/>
                  </a:lnTo>
                  <a:close/>
                </a:path>
              </a:pathLst>
            </a:custGeom>
            <a:ln w="9525">
              <a:solidFill>
                <a:srgbClr val="4470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39025" y="1343025"/>
              <a:ext cx="2381250" cy="309562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3325" y="1419225"/>
              <a:ext cx="2228850" cy="295275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558151" y="1414526"/>
              <a:ext cx="2237740" cy="2962275"/>
            </a:xfrm>
            <a:custGeom>
              <a:avLst/>
              <a:gdLst/>
              <a:ahLst/>
              <a:cxnLst/>
              <a:rect l="l" t="t" r="r" b="b"/>
              <a:pathLst>
                <a:path w="2237740" h="2962275">
                  <a:moveTo>
                    <a:pt x="317880" y="0"/>
                  </a:moveTo>
                  <a:lnTo>
                    <a:pt x="2237740" y="223393"/>
                  </a:lnTo>
                  <a:lnTo>
                    <a:pt x="1919985" y="2961894"/>
                  </a:lnTo>
                  <a:lnTo>
                    <a:pt x="0" y="2738501"/>
                  </a:lnTo>
                  <a:lnTo>
                    <a:pt x="317880" y="0"/>
                  </a:lnTo>
                  <a:close/>
                </a:path>
              </a:pathLst>
            </a:custGeom>
            <a:ln w="9524">
              <a:solidFill>
                <a:srgbClr val="4470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34425" y="1971675"/>
              <a:ext cx="2990850" cy="371475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48725" y="2057400"/>
              <a:ext cx="2838450" cy="356235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853551" y="2052700"/>
              <a:ext cx="2847975" cy="3581400"/>
            </a:xfrm>
            <a:custGeom>
              <a:avLst/>
              <a:gdLst/>
              <a:ahLst/>
              <a:cxnLst/>
              <a:rect l="l" t="t" r="r" b="b"/>
              <a:pathLst>
                <a:path w="2847975" h="3581400">
                  <a:moveTo>
                    <a:pt x="0" y="448563"/>
                  </a:moveTo>
                  <a:lnTo>
                    <a:pt x="2212467" y="0"/>
                  </a:lnTo>
                  <a:lnTo>
                    <a:pt x="2847975" y="3132709"/>
                  </a:lnTo>
                  <a:lnTo>
                    <a:pt x="635507" y="3581298"/>
                  </a:lnTo>
                  <a:lnTo>
                    <a:pt x="0" y="448563"/>
                  </a:lnTo>
                  <a:close/>
                </a:path>
              </a:pathLst>
            </a:custGeom>
            <a:ln w="9525">
              <a:solidFill>
                <a:srgbClr val="4470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9758680" y="6327780"/>
            <a:ext cx="2240280" cy="46990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  <a:spcBef>
                <a:spcPts val="590"/>
              </a:spcBef>
            </a:pPr>
            <a:r>
              <a:rPr sz="1200" b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10"/>
              </a:rPr>
              <a:t>www.allemagne.campusfrance.org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64" y="395986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910320"/>
                </a:solidFill>
                <a:latin typeface="Calibri"/>
                <a:cs typeface="Calibri"/>
              </a:rPr>
              <a:t>3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5375" y="542925"/>
            <a:ext cx="3286125" cy="400050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1206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5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Der</a:t>
            </a:r>
            <a:r>
              <a:rPr sz="24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Universitätskalender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81100" y="2571750"/>
            <a:ext cx="1762125" cy="704850"/>
          </a:xfrm>
          <a:custGeom>
            <a:avLst/>
            <a:gdLst/>
            <a:ahLst/>
            <a:cxnLst/>
            <a:rect l="l" t="t" r="r" b="b"/>
            <a:pathLst>
              <a:path w="1762125" h="704850">
                <a:moveTo>
                  <a:pt x="1409700" y="0"/>
                </a:moveTo>
                <a:lnTo>
                  <a:pt x="0" y="0"/>
                </a:lnTo>
                <a:lnTo>
                  <a:pt x="352425" y="352425"/>
                </a:lnTo>
                <a:lnTo>
                  <a:pt x="0" y="704850"/>
                </a:lnTo>
                <a:lnTo>
                  <a:pt x="1409700" y="704850"/>
                </a:lnTo>
                <a:lnTo>
                  <a:pt x="1762125" y="352425"/>
                </a:lnTo>
                <a:lnTo>
                  <a:pt x="1409700" y="0"/>
                </a:lnTo>
                <a:close/>
              </a:path>
            </a:pathLst>
          </a:custGeom>
          <a:solidFill>
            <a:srgbClr val="FFF3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588135" y="2748597"/>
            <a:ext cx="997585" cy="288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spc="-10" dirty="0">
                <a:solidFill>
                  <a:srgbClr val="9F4D3D"/>
                </a:solidFill>
                <a:latin typeface="Calibri"/>
                <a:cs typeface="Calibri"/>
              </a:rPr>
              <a:t>September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71775" y="2571750"/>
            <a:ext cx="1762125" cy="704850"/>
          </a:xfrm>
          <a:custGeom>
            <a:avLst/>
            <a:gdLst/>
            <a:ahLst/>
            <a:cxnLst/>
            <a:rect l="l" t="t" r="r" b="b"/>
            <a:pathLst>
              <a:path w="1762125" h="704850">
                <a:moveTo>
                  <a:pt x="1409700" y="0"/>
                </a:moveTo>
                <a:lnTo>
                  <a:pt x="0" y="0"/>
                </a:lnTo>
                <a:lnTo>
                  <a:pt x="352425" y="352425"/>
                </a:lnTo>
                <a:lnTo>
                  <a:pt x="0" y="704850"/>
                </a:lnTo>
                <a:lnTo>
                  <a:pt x="1409700" y="704850"/>
                </a:lnTo>
                <a:lnTo>
                  <a:pt x="1762125" y="352425"/>
                </a:lnTo>
                <a:lnTo>
                  <a:pt x="1409700" y="0"/>
                </a:lnTo>
                <a:close/>
              </a:path>
            </a:pathLst>
          </a:custGeom>
          <a:solidFill>
            <a:srgbClr val="FCE0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304159" y="2748597"/>
            <a:ext cx="751205" cy="288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spc="-10" dirty="0">
                <a:solidFill>
                  <a:srgbClr val="9F4D3D"/>
                </a:solidFill>
                <a:latin typeface="Calibri"/>
                <a:cs typeface="Calibri"/>
              </a:rPr>
              <a:t>Oktober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62450" y="2571750"/>
            <a:ext cx="1762125" cy="704850"/>
          </a:xfrm>
          <a:custGeom>
            <a:avLst/>
            <a:gdLst/>
            <a:ahLst/>
            <a:cxnLst/>
            <a:rect l="l" t="t" r="r" b="b"/>
            <a:pathLst>
              <a:path w="1762125" h="704850">
                <a:moveTo>
                  <a:pt x="1409700" y="0"/>
                </a:moveTo>
                <a:lnTo>
                  <a:pt x="0" y="0"/>
                </a:lnTo>
                <a:lnTo>
                  <a:pt x="352425" y="352425"/>
                </a:lnTo>
                <a:lnTo>
                  <a:pt x="0" y="704850"/>
                </a:lnTo>
                <a:lnTo>
                  <a:pt x="1409700" y="704850"/>
                </a:lnTo>
                <a:lnTo>
                  <a:pt x="1762125" y="352425"/>
                </a:lnTo>
                <a:lnTo>
                  <a:pt x="1409700" y="0"/>
                </a:lnTo>
                <a:close/>
              </a:path>
            </a:pathLst>
          </a:custGeom>
          <a:solidFill>
            <a:srgbClr val="FBC4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791075" y="2748597"/>
            <a:ext cx="949960" cy="288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November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953125" y="2571750"/>
            <a:ext cx="3352800" cy="704850"/>
            <a:chOff x="5953125" y="2571750"/>
            <a:chExt cx="3352800" cy="704850"/>
          </a:xfrm>
        </p:grpSpPr>
        <p:sp>
          <p:nvSpPr>
            <p:cNvPr id="11" name="object 11"/>
            <p:cNvSpPr/>
            <p:nvPr/>
          </p:nvSpPr>
          <p:spPr>
            <a:xfrm>
              <a:off x="5953125" y="2571750"/>
              <a:ext cx="1762125" cy="704850"/>
            </a:xfrm>
            <a:custGeom>
              <a:avLst/>
              <a:gdLst/>
              <a:ahLst/>
              <a:cxnLst/>
              <a:rect l="l" t="t" r="r" b="b"/>
              <a:pathLst>
                <a:path w="1762125" h="704850">
                  <a:moveTo>
                    <a:pt x="1409700" y="0"/>
                  </a:moveTo>
                  <a:lnTo>
                    <a:pt x="0" y="0"/>
                  </a:lnTo>
                  <a:lnTo>
                    <a:pt x="352425" y="352425"/>
                  </a:lnTo>
                  <a:lnTo>
                    <a:pt x="0" y="704850"/>
                  </a:lnTo>
                  <a:lnTo>
                    <a:pt x="1409700" y="704850"/>
                  </a:lnTo>
                  <a:lnTo>
                    <a:pt x="1762125" y="352425"/>
                  </a:lnTo>
                  <a:lnTo>
                    <a:pt x="1409700" y="0"/>
                  </a:lnTo>
                  <a:close/>
                </a:path>
              </a:pathLst>
            </a:custGeom>
            <a:solidFill>
              <a:srgbClr val="F786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534275" y="2571750"/>
              <a:ext cx="1771650" cy="704850"/>
            </a:xfrm>
            <a:custGeom>
              <a:avLst/>
              <a:gdLst/>
              <a:ahLst/>
              <a:cxnLst/>
              <a:rect l="l" t="t" r="r" b="b"/>
              <a:pathLst>
                <a:path w="1771650" h="704850">
                  <a:moveTo>
                    <a:pt x="1419225" y="0"/>
                  </a:moveTo>
                  <a:lnTo>
                    <a:pt x="0" y="0"/>
                  </a:lnTo>
                  <a:lnTo>
                    <a:pt x="352425" y="352425"/>
                  </a:lnTo>
                  <a:lnTo>
                    <a:pt x="0" y="704850"/>
                  </a:lnTo>
                  <a:lnTo>
                    <a:pt x="1419225" y="704850"/>
                  </a:lnTo>
                  <a:lnTo>
                    <a:pt x="1771650" y="352425"/>
                  </a:lnTo>
                  <a:lnTo>
                    <a:pt x="1419225" y="0"/>
                  </a:lnTo>
                  <a:close/>
                </a:path>
              </a:pathLst>
            </a:custGeom>
            <a:solidFill>
              <a:srgbClr val="B64E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402070" y="2748597"/>
            <a:ext cx="2352040" cy="10922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756410" algn="l"/>
              </a:tabLst>
            </a:pP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Dezember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Januar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350">
              <a:latin typeface="Calibri"/>
              <a:cs typeface="Calibri"/>
            </a:endParaRPr>
          </a:p>
          <a:p>
            <a:pPr marL="355600" marR="449580" indent="-66675">
              <a:lnSpc>
                <a:spcPct val="102899"/>
              </a:lnSpc>
            </a:pPr>
            <a:r>
              <a:rPr sz="1400" dirty="0">
                <a:latin typeface="Calibri"/>
                <a:cs typeface="Calibri"/>
              </a:rPr>
              <a:t>Prüfungszeit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–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Partiels </a:t>
            </a:r>
            <a:r>
              <a:rPr sz="1400" dirty="0">
                <a:latin typeface="Calibri"/>
                <a:cs typeface="Calibri"/>
              </a:rPr>
              <a:t>(1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oder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Woche(n))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81100" y="4419600"/>
            <a:ext cx="1762125" cy="704850"/>
          </a:xfrm>
          <a:custGeom>
            <a:avLst/>
            <a:gdLst/>
            <a:ahLst/>
            <a:cxnLst/>
            <a:rect l="l" t="t" r="r" b="b"/>
            <a:pathLst>
              <a:path w="1762125" h="704850">
                <a:moveTo>
                  <a:pt x="1409700" y="0"/>
                </a:moveTo>
                <a:lnTo>
                  <a:pt x="0" y="0"/>
                </a:lnTo>
                <a:lnTo>
                  <a:pt x="352425" y="352425"/>
                </a:lnTo>
                <a:lnTo>
                  <a:pt x="0" y="704850"/>
                </a:lnTo>
                <a:lnTo>
                  <a:pt x="1409700" y="704850"/>
                </a:lnTo>
                <a:lnTo>
                  <a:pt x="1762125" y="352425"/>
                </a:lnTo>
                <a:lnTo>
                  <a:pt x="1409700" y="0"/>
                </a:lnTo>
                <a:close/>
              </a:path>
            </a:pathLst>
          </a:custGeom>
          <a:solidFill>
            <a:srgbClr val="FFF3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761489" y="4628197"/>
            <a:ext cx="64452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solidFill>
                  <a:srgbClr val="9F4D3D"/>
                </a:solidFill>
                <a:latin typeface="Calibri"/>
                <a:cs typeface="Calibri"/>
              </a:rPr>
              <a:t>Februar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771775" y="4419600"/>
            <a:ext cx="1762125" cy="704850"/>
          </a:xfrm>
          <a:custGeom>
            <a:avLst/>
            <a:gdLst/>
            <a:ahLst/>
            <a:cxnLst/>
            <a:rect l="l" t="t" r="r" b="b"/>
            <a:pathLst>
              <a:path w="1762125" h="704850">
                <a:moveTo>
                  <a:pt x="1409700" y="0"/>
                </a:moveTo>
                <a:lnTo>
                  <a:pt x="0" y="0"/>
                </a:lnTo>
                <a:lnTo>
                  <a:pt x="352425" y="352425"/>
                </a:lnTo>
                <a:lnTo>
                  <a:pt x="0" y="704850"/>
                </a:lnTo>
                <a:lnTo>
                  <a:pt x="1409700" y="704850"/>
                </a:lnTo>
                <a:lnTo>
                  <a:pt x="1762125" y="352425"/>
                </a:lnTo>
                <a:lnTo>
                  <a:pt x="1409700" y="0"/>
                </a:lnTo>
                <a:close/>
              </a:path>
            </a:pathLst>
          </a:custGeom>
          <a:solidFill>
            <a:srgbClr val="FCE0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458209" y="4628197"/>
            <a:ext cx="42545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0" dirty="0">
                <a:solidFill>
                  <a:srgbClr val="9F4D3D"/>
                </a:solidFill>
                <a:latin typeface="Calibri"/>
                <a:cs typeface="Calibri"/>
              </a:rPr>
              <a:t>März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62450" y="4419600"/>
            <a:ext cx="1762125" cy="704850"/>
          </a:xfrm>
          <a:custGeom>
            <a:avLst/>
            <a:gdLst/>
            <a:ahLst/>
            <a:cxnLst/>
            <a:rect l="l" t="t" r="r" b="b"/>
            <a:pathLst>
              <a:path w="1762125" h="704850">
                <a:moveTo>
                  <a:pt x="1409700" y="0"/>
                </a:moveTo>
                <a:lnTo>
                  <a:pt x="0" y="0"/>
                </a:lnTo>
                <a:lnTo>
                  <a:pt x="352425" y="352425"/>
                </a:lnTo>
                <a:lnTo>
                  <a:pt x="0" y="704850"/>
                </a:lnTo>
                <a:lnTo>
                  <a:pt x="1409700" y="704850"/>
                </a:lnTo>
                <a:lnTo>
                  <a:pt x="1762125" y="352425"/>
                </a:lnTo>
                <a:lnTo>
                  <a:pt x="1409700" y="0"/>
                </a:lnTo>
                <a:close/>
              </a:path>
            </a:pathLst>
          </a:custGeom>
          <a:solidFill>
            <a:srgbClr val="FBC4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059679" y="4628197"/>
            <a:ext cx="40322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April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953125" y="4419600"/>
            <a:ext cx="1762125" cy="704850"/>
          </a:xfrm>
          <a:custGeom>
            <a:avLst/>
            <a:gdLst/>
            <a:ahLst/>
            <a:cxnLst/>
            <a:rect l="l" t="t" r="r" b="b"/>
            <a:pathLst>
              <a:path w="1762125" h="704850">
                <a:moveTo>
                  <a:pt x="1409700" y="0"/>
                </a:moveTo>
                <a:lnTo>
                  <a:pt x="0" y="0"/>
                </a:lnTo>
                <a:lnTo>
                  <a:pt x="352425" y="352425"/>
                </a:lnTo>
                <a:lnTo>
                  <a:pt x="0" y="704850"/>
                </a:lnTo>
                <a:lnTo>
                  <a:pt x="1409700" y="704850"/>
                </a:lnTo>
                <a:lnTo>
                  <a:pt x="1762125" y="352425"/>
                </a:lnTo>
                <a:lnTo>
                  <a:pt x="1409700" y="0"/>
                </a:lnTo>
                <a:close/>
              </a:path>
            </a:pathLst>
          </a:custGeom>
          <a:solidFill>
            <a:srgbClr val="F786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689725" y="4628197"/>
            <a:ext cx="32702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Mai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534275" y="4419600"/>
            <a:ext cx="1771650" cy="704850"/>
          </a:xfrm>
          <a:custGeom>
            <a:avLst/>
            <a:gdLst/>
            <a:ahLst/>
            <a:cxnLst/>
            <a:rect l="l" t="t" r="r" b="b"/>
            <a:pathLst>
              <a:path w="1771650" h="704850">
                <a:moveTo>
                  <a:pt x="1419225" y="0"/>
                </a:moveTo>
                <a:lnTo>
                  <a:pt x="0" y="0"/>
                </a:lnTo>
                <a:lnTo>
                  <a:pt x="352425" y="352425"/>
                </a:lnTo>
                <a:lnTo>
                  <a:pt x="0" y="704850"/>
                </a:lnTo>
                <a:lnTo>
                  <a:pt x="1419225" y="704850"/>
                </a:lnTo>
                <a:lnTo>
                  <a:pt x="1771650" y="352425"/>
                </a:lnTo>
                <a:lnTo>
                  <a:pt x="1419225" y="0"/>
                </a:lnTo>
                <a:close/>
              </a:path>
            </a:pathLst>
          </a:custGeom>
          <a:solidFill>
            <a:srgbClr val="B64E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281669" y="4628197"/>
            <a:ext cx="33591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Juni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70939" y="2076767"/>
            <a:ext cx="260477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-10" dirty="0">
                <a:latin typeface="Calibri"/>
                <a:cs typeface="Calibri"/>
              </a:rPr>
              <a:t>Wintersemester</a:t>
            </a:r>
            <a:r>
              <a:rPr sz="1550" b="1" spc="-100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–</a:t>
            </a:r>
            <a:r>
              <a:rPr sz="1550" b="1" spc="85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1er</a:t>
            </a:r>
            <a:r>
              <a:rPr sz="1550" b="1" spc="-20" dirty="0">
                <a:latin typeface="Calibri"/>
                <a:cs typeface="Calibri"/>
              </a:rPr>
              <a:t> </a:t>
            </a:r>
            <a:r>
              <a:rPr sz="1550" b="1" spc="-10" dirty="0">
                <a:latin typeface="Calibri"/>
                <a:cs typeface="Calibri"/>
              </a:rPr>
              <a:t>semestre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70939" y="3883723"/>
            <a:ext cx="276606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dirty="0">
                <a:latin typeface="Calibri"/>
                <a:cs typeface="Calibri"/>
              </a:rPr>
              <a:t>Sommersemester</a:t>
            </a:r>
            <a:r>
              <a:rPr sz="1550" b="1" spc="-130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–</a:t>
            </a:r>
            <a:r>
              <a:rPr sz="1550" b="1" spc="20" dirty="0">
                <a:latin typeface="Calibri"/>
                <a:cs typeface="Calibri"/>
              </a:rPr>
              <a:t> </a:t>
            </a:r>
            <a:r>
              <a:rPr sz="1550" b="1" dirty="0">
                <a:latin typeface="Calibri"/>
                <a:cs typeface="Calibri"/>
              </a:rPr>
              <a:t>2nd</a:t>
            </a:r>
            <a:r>
              <a:rPr sz="1550" b="1" spc="-45" dirty="0">
                <a:latin typeface="Calibri"/>
                <a:cs typeface="Calibri"/>
              </a:rPr>
              <a:t> </a:t>
            </a:r>
            <a:r>
              <a:rPr sz="1550" b="1" spc="-10" dirty="0">
                <a:latin typeface="Calibri"/>
                <a:cs typeface="Calibri"/>
              </a:rPr>
              <a:t>semestre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07211" y="3328352"/>
            <a:ext cx="85344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10" dirty="0">
                <a:latin typeface="Calibri"/>
                <a:cs typeface="Calibri"/>
              </a:rPr>
              <a:t>Kursbeginn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533775" y="4638675"/>
            <a:ext cx="1161415" cy="1476375"/>
          </a:xfrm>
          <a:custGeom>
            <a:avLst/>
            <a:gdLst/>
            <a:ahLst/>
            <a:cxnLst/>
            <a:rect l="l" t="t" r="r" b="b"/>
            <a:pathLst>
              <a:path w="1161414" h="1476375">
                <a:moveTo>
                  <a:pt x="576834" y="0"/>
                </a:moveTo>
                <a:lnTo>
                  <a:pt x="545338" y="42544"/>
                </a:lnTo>
                <a:lnTo>
                  <a:pt x="513334" y="84581"/>
                </a:lnTo>
                <a:lnTo>
                  <a:pt x="480949" y="126111"/>
                </a:lnTo>
                <a:lnTo>
                  <a:pt x="448055" y="167258"/>
                </a:lnTo>
                <a:lnTo>
                  <a:pt x="414654" y="207899"/>
                </a:lnTo>
                <a:lnTo>
                  <a:pt x="380873" y="248031"/>
                </a:lnTo>
                <a:lnTo>
                  <a:pt x="346583" y="287655"/>
                </a:lnTo>
                <a:lnTo>
                  <a:pt x="311912" y="326898"/>
                </a:lnTo>
                <a:lnTo>
                  <a:pt x="276605" y="365760"/>
                </a:lnTo>
                <a:lnTo>
                  <a:pt x="241046" y="404113"/>
                </a:lnTo>
                <a:lnTo>
                  <a:pt x="204850" y="441960"/>
                </a:lnTo>
                <a:lnTo>
                  <a:pt x="168275" y="479298"/>
                </a:lnTo>
                <a:lnTo>
                  <a:pt x="136144" y="514476"/>
                </a:lnTo>
                <a:lnTo>
                  <a:pt x="107441" y="551688"/>
                </a:lnTo>
                <a:lnTo>
                  <a:pt x="82041" y="590550"/>
                </a:lnTo>
                <a:lnTo>
                  <a:pt x="60071" y="630809"/>
                </a:lnTo>
                <a:lnTo>
                  <a:pt x="41528" y="672465"/>
                </a:lnTo>
                <a:lnTo>
                  <a:pt x="26415" y="715137"/>
                </a:lnTo>
                <a:lnTo>
                  <a:pt x="14732" y="758571"/>
                </a:lnTo>
                <a:lnTo>
                  <a:pt x="6476" y="802766"/>
                </a:lnTo>
                <a:lnTo>
                  <a:pt x="1524" y="847344"/>
                </a:lnTo>
                <a:lnTo>
                  <a:pt x="0" y="892175"/>
                </a:lnTo>
                <a:lnTo>
                  <a:pt x="1904" y="937006"/>
                </a:lnTo>
                <a:lnTo>
                  <a:pt x="7238" y="981532"/>
                </a:lnTo>
                <a:lnTo>
                  <a:pt x="15875" y="1025690"/>
                </a:lnTo>
                <a:lnTo>
                  <a:pt x="27939" y="1069225"/>
                </a:lnTo>
                <a:lnTo>
                  <a:pt x="43434" y="1111897"/>
                </a:lnTo>
                <a:lnTo>
                  <a:pt x="62357" y="1153515"/>
                </a:lnTo>
                <a:lnTo>
                  <a:pt x="84582" y="1193850"/>
                </a:lnTo>
                <a:lnTo>
                  <a:pt x="110362" y="1232712"/>
                </a:lnTo>
                <a:lnTo>
                  <a:pt x="139446" y="1269873"/>
                </a:lnTo>
                <a:lnTo>
                  <a:pt x="171830" y="1305115"/>
                </a:lnTo>
                <a:lnTo>
                  <a:pt x="207010" y="1337627"/>
                </a:lnTo>
                <a:lnTo>
                  <a:pt x="244094" y="1366723"/>
                </a:lnTo>
                <a:lnTo>
                  <a:pt x="282828" y="1392389"/>
                </a:lnTo>
                <a:lnTo>
                  <a:pt x="323088" y="1414640"/>
                </a:lnTo>
                <a:lnTo>
                  <a:pt x="364616" y="1433474"/>
                </a:lnTo>
                <a:lnTo>
                  <a:pt x="407035" y="1448892"/>
                </a:lnTo>
                <a:lnTo>
                  <a:pt x="450469" y="1460881"/>
                </a:lnTo>
                <a:lnTo>
                  <a:pt x="494411" y="1469453"/>
                </a:lnTo>
                <a:lnTo>
                  <a:pt x="538734" y="1474597"/>
                </a:lnTo>
                <a:lnTo>
                  <a:pt x="583311" y="1476336"/>
                </a:lnTo>
                <a:lnTo>
                  <a:pt x="627888" y="1474647"/>
                </a:lnTo>
                <a:lnTo>
                  <a:pt x="672211" y="1469542"/>
                </a:lnTo>
                <a:lnTo>
                  <a:pt x="716026" y="1461008"/>
                </a:lnTo>
                <a:lnTo>
                  <a:pt x="759333" y="1449057"/>
                </a:lnTo>
                <a:lnTo>
                  <a:pt x="801624" y="1433690"/>
                </a:lnTo>
                <a:lnTo>
                  <a:pt x="842899" y="1414894"/>
                </a:lnTo>
                <a:lnTo>
                  <a:pt x="882903" y="1392682"/>
                </a:lnTo>
                <a:lnTo>
                  <a:pt x="921512" y="1367040"/>
                </a:lnTo>
                <a:lnTo>
                  <a:pt x="958214" y="1337983"/>
                </a:lnTo>
                <a:lnTo>
                  <a:pt x="993139" y="1305509"/>
                </a:lnTo>
                <a:lnTo>
                  <a:pt x="1025271" y="1270292"/>
                </a:lnTo>
                <a:lnTo>
                  <a:pt x="1054100" y="1233157"/>
                </a:lnTo>
                <a:lnTo>
                  <a:pt x="1079373" y="1194333"/>
                </a:lnTo>
                <a:lnTo>
                  <a:pt x="1101344" y="1154010"/>
                </a:lnTo>
                <a:lnTo>
                  <a:pt x="1119886" y="1112405"/>
                </a:lnTo>
                <a:lnTo>
                  <a:pt x="1134999" y="1069746"/>
                </a:lnTo>
                <a:lnTo>
                  <a:pt x="1146683" y="1026236"/>
                </a:lnTo>
                <a:lnTo>
                  <a:pt x="1155064" y="982078"/>
                </a:lnTo>
                <a:lnTo>
                  <a:pt x="1159890" y="937513"/>
                </a:lnTo>
                <a:lnTo>
                  <a:pt x="1161414" y="892683"/>
                </a:lnTo>
                <a:lnTo>
                  <a:pt x="1159510" y="847852"/>
                </a:lnTo>
                <a:lnTo>
                  <a:pt x="1154302" y="803275"/>
                </a:lnTo>
                <a:lnTo>
                  <a:pt x="1145539" y="759206"/>
                </a:lnTo>
                <a:lnTo>
                  <a:pt x="1133475" y="715644"/>
                </a:lnTo>
                <a:lnTo>
                  <a:pt x="1117980" y="672972"/>
                </a:lnTo>
                <a:lnTo>
                  <a:pt x="1099058" y="631316"/>
                </a:lnTo>
                <a:lnTo>
                  <a:pt x="1076833" y="590931"/>
                </a:lnTo>
                <a:lnTo>
                  <a:pt x="1051178" y="552069"/>
                </a:lnTo>
                <a:lnTo>
                  <a:pt x="1022096" y="514985"/>
                </a:lnTo>
                <a:lnTo>
                  <a:pt x="989584" y="479679"/>
                </a:lnTo>
                <a:lnTo>
                  <a:pt x="952626" y="442213"/>
                </a:lnTo>
                <a:lnTo>
                  <a:pt x="916177" y="404368"/>
                </a:lnTo>
                <a:lnTo>
                  <a:pt x="880237" y="366013"/>
                </a:lnTo>
                <a:lnTo>
                  <a:pt x="844676" y="327279"/>
                </a:lnTo>
                <a:lnTo>
                  <a:pt x="809625" y="287908"/>
                </a:lnTo>
                <a:lnTo>
                  <a:pt x="774953" y="248157"/>
                </a:lnTo>
                <a:lnTo>
                  <a:pt x="740790" y="208025"/>
                </a:lnTo>
                <a:lnTo>
                  <a:pt x="707009" y="167386"/>
                </a:lnTo>
                <a:lnTo>
                  <a:pt x="673862" y="126237"/>
                </a:lnTo>
                <a:lnTo>
                  <a:pt x="640969" y="84581"/>
                </a:lnTo>
                <a:lnTo>
                  <a:pt x="608711" y="42544"/>
                </a:lnTo>
                <a:lnTo>
                  <a:pt x="576834" y="0"/>
                </a:lnTo>
                <a:close/>
              </a:path>
            </a:pathLst>
          </a:custGeom>
          <a:solidFill>
            <a:srgbClr val="ADAB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539235" y="5199316"/>
            <a:ext cx="1118235" cy="46291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6510" algn="ctr">
              <a:lnSpc>
                <a:spcPct val="100000"/>
              </a:lnSpc>
              <a:spcBef>
                <a:spcPts val="125"/>
              </a:spcBef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Keine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400" i="1" spc="-10" dirty="0">
                <a:solidFill>
                  <a:srgbClr val="FFFFFF"/>
                </a:solidFill>
                <a:latin typeface="Calibri"/>
                <a:cs typeface="Calibri"/>
              </a:rPr>
              <a:t>Semesterferien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720580" y="6320472"/>
            <a:ext cx="231457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634">
              <a:lnSpc>
                <a:spcPts val="1395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  <a:p>
            <a:pPr marL="50800">
              <a:lnSpc>
                <a:spcPts val="1395"/>
              </a:lnSpc>
            </a:pPr>
            <a:r>
              <a:rPr sz="1200" b="1" spc="1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www</a:t>
            </a:r>
            <a:r>
              <a:rPr sz="1200" b="1" spc="-1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200" b="1" spc="1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all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em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</a:t>
            </a:r>
            <a:r>
              <a:rPr sz="1200" b="1" spc="3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gn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e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c</a:t>
            </a:r>
            <a:r>
              <a:rPr sz="1200" b="1" spc="1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m</a:t>
            </a:r>
            <a:r>
              <a:rPr sz="1200" b="1" spc="-63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p</a:t>
            </a:r>
            <a:r>
              <a:rPr sz="1800" spc="-120" baseline="20833" dirty="0">
                <a:solidFill>
                  <a:srgbClr val="878787"/>
                </a:solidFill>
                <a:latin typeface="Calibri"/>
                <a:cs typeface="Calibri"/>
              </a:rPr>
              <a:t>3</a:t>
            </a:r>
            <a:r>
              <a:rPr sz="1800" spc="-802" baseline="20833" dirty="0">
                <a:solidFill>
                  <a:srgbClr val="878787"/>
                </a:solidFill>
                <a:latin typeface="Calibri"/>
                <a:cs typeface="Calibri"/>
              </a:rPr>
              <a:t>6</a:t>
            </a:r>
            <a:r>
              <a:rPr sz="1200" b="1" spc="3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u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s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f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r</a:t>
            </a:r>
            <a:r>
              <a:rPr sz="1200" b="1" spc="-6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</a:t>
            </a:r>
            <a:r>
              <a:rPr sz="1200" b="1" spc="3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n</a:t>
            </a:r>
            <a:r>
              <a:rPr sz="1200" b="1" spc="-5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c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e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o</a:t>
            </a:r>
            <a:r>
              <a:rPr sz="1200" b="1" spc="-4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r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764014" y="6667575"/>
            <a:ext cx="2209800" cy="9525"/>
          </a:xfrm>
          <a:custGeom>
            <a:avLst/>
            <a:gdLst/>
            <a:ahLst/>
            <a:cxnLst/>
            <a:rect l="l" t="t" r="r" b="b"/>
            <a:pathLst>
              <a:path w="2209800" h="9525">
                <a:moveTo>
                  <a:pt x="2209800" y="0"/>
                </a:moveTo>
                <a:lnTo>
                  <a:pt x="0" y="0"/>
                </a:lnTo>
                <a:lnTo>
                  <a:pt x="0" y="9525"/>
                </a:lnTo>
                <a:lnTo>
                  <a:pt x="2209800" y="9525"/>
                </a:lnTo>
                <a:lnTo>
                  <a:pt x="22098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674484" y="5332158"/>
            <a:ext cx="1630680" cy="4622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79375" marR="5080" indent="-66675">
              <a:lnSpc>
                <a:spcPct val="102800"/>
              </a:lnSpc>
              <a:spcBef>
                <a:spcPts val="80"/>
              </a:spcBef>
            </a:pPr>
            <a:r>
              <a:rPr sz="1400" dirty="0">
                <a:latin typeface="Calibri"/>
                <a:cs typeface="Calibri"/>
              </a:rPr>
              <a:t>Prüfungszeit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–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Partiels </a:t>
            </a:r>
            <a:r>
              <a:rPr sz="1400" dirty="0">
                <a:latin typeface="Calibri"/>
                <a:cs typeface="Calibri"/>
              </a:rPr>
              <a:t>(1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oder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Woche(n))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8239124" cy="62388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219825"/>
              <a:ext cx="12192000" cy="638175"/>
            </a:xfrm>
            <a:custGeom>
              <a:avLst/>
              <a:gdLst/>
              <a:ahLst/>
              <a:cxnLst/>
              <a:rect l="l" t="t" r="r" b="b"/>
              <a:pathLst>
                <a:path w="12192000" h="638175">
                  <a:moveTo>
                    <a:pt x="12192000" y="0"/>
                  </a:moveTo>
                  <a:lnTo>
                    <a:pt x="0" y="0"/>
                  </a:lnTo>
                  <a:lnTo>
                    <a:pt x="0" y="638175"/>
                  </a:lnTo>
                  <a:lnTo>
                    <a:pt x="12192000" y="63817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9103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742950" cy="1457325"/>
            </a:xfrm>
            <a:custGeom>
              <a:avLst/>
              <a:gdLst/>
              <a:ahLst/>
              <a:cxnLst/>
              <a:rect l="l" t="t" r="r" b="b"/>
              <a:pathLst>
                <a:path w="742950" h="1457325">
                  <a:moveTo>
                    <a:pt x="19290" y="0"/>
                  </a:moveTo>
                  <a:lnTo>
                    <a:pt x="6251" y="0"/>
                  </a:lnTo>
                  <a:lnTo>
                    <a:pt x="0" y="5969"/>
                  </a:lnTo>
                  <a:lnTo>
                    <a:pt x="0" y="1457071"/>
                  </a:lnTo>
                  <a:lnTo>
                    <a:pt x="742835" y="741807"/>
                  </a:lnTo>
                  <a:lnTo>
                    <a:pt x="19290" y="0"/>
                  </a:lnTo>
                  <a:close/>
                </a:path>
              </a:pathLst>
            </a:custGeom>
            <a:solidFill>
              <a:srgbClr val="FF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537955" y="319024"/>
            <a:ext cx="3472687" cy="140455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41300" marR="5080" indent="-228600" algn="just">
              <a:lnSpc>
                <a:spcPct val="100600"/>
              </a:lnSpc>
              <a:spcBef>
                <a:spcPts val="114"/>
              </a:spcBef>
              <a:buFont typeface="Arial"/>
              <a:buChar char="•"/>
              <a:tabLst>
                <a:tab pos="241300" algn="l"/>
              </a:tabLst>
            </a:pPr>
            <a:r>
              <a:rPr dirty="0">
                <a:latin typeface="Calibri"/>
                <a:cs typeface="Calibri"/>
              </a:rPr>
              <a:t>Wenig</a:t>
            </a:r>
            <a:r>
              <a:rPr spc="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Austausch</a:t>
            </a:r>
            <a:r>
              <a:rPr spc="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mit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den</a:t>
            </a:r>
            <a:r>
              <a:rPr spc="4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DozentInnen </a:t>
            </a:r>
            <a:r>
              <a:rPr dirty="0">
                <a:latin typeface="Calibri"/>
                <a:cs typeface="Calibri"/>
              </a:rPr>
              <a:t>während</a:t>
            </a:r>
            <a:r>
              <a:rPr spc="5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der</a:t>
            </a:r>
            <a:r>
              <a:rPr spc="8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Vorlesungen</a:t>
            </a:r>
            <a:r>
              <a:rPr spc="7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(</a:t>
            </a:r>
            <a:r>
              <a:rPr b="1" dirty="0">
                <a:latin typeface="Calibri"/>
                <a:cs typeface="Calibri"/>
              </a:rPr>
              <a:t>C</a:t>
            </a:r>
            <a:r>
              <a:rPr lang="de-DE" dirty="0" err="1">
                <a:latin typeface="Calibri"/>
                <a:cs typeface="Calibri"/>
              </a:rPr>
              <a:t>ours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M</a:t>
            </a:r>
            <a:r>
              <a:rPr lang="de-DE" dirty="0" err="1">
                <a:latin typeface="Calibri"/>
                <a:cs typeface="Calibri"/>
              </a:rPr>
              <a:t>agistraux</a:t>
            </a:r>
            <a:r>
              <a:rPr dirty="0">
                <a:latin typeface="Calibri"/>
                <a:cs typeface="Calibri"/>
              </a:rPr>
              <a:t>),</a:t>
            </a:r>
            <a:r>
              <a:rPr spc="7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etwas </a:t>
            </a:r>
            <a:r>
              <a:rPr dirty="0">
                <a:latin typeface="Calibri"/>
                <a:cs typeface="Calibri"/>
              </a:rPr>
              <a:t>mehr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in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den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Seminaren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(</a:t>
            </a:r>
            <a:r>
              <a:rPr b="1" spc="-20" dirty="0">
                <a:latin typeface="Calibri"/>
                <a:cs typeface="Calibri"/>
              </a:rPr>
              <a:t>T</a:t>
            </a:r>
            <a:r>
              <a:rPr lang="de-DE" spc="-20" dirty="0" err="1">
                <a:latin typeface="Calibri"/>
                <a:cs typeface="Calibri"/>
              </a:rPr>
              <a:t>ravaux</a:t>
            </a:r>
            <a:r>
              <a:rPr lang="de-DE" spc="-20" dirty="0">
                <a:latin typeface="Calibri"/>
                <a:cs typeface="Calibri"/>
              </a:rPr>
              <a:t> </a:t>
            </a:r>
            <a:r>
              <a:rPr b="1" spc="-20" dirty="0">
                <a:latin typeface="Calibri"/>
                <a:cs typeface="Calibri"/>
              </a:rPr>
              <a:t>D</a:t>
            </a:r>
            <a:r>
              <a:rPr lang="de-DE" spc="-20" dirty="0" err="1">
                <a:latin typeface="Calibri"/>
                <a:cs typeface="Calibri"/>
              </a:rPr>
              <a:t>irigés</a:t>
            </a:r>
            <a:r>
              <a:rPr spc="-20" dirty="0">
                <a:latin typeface="Calibri"/>
                <a:cs typeface="Calibri"/>
              </a:rPr>
              <a:t>)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37956" y="1985579"/>
            <a:ext cx="3472686" cy="397224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2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>
                <a:latin typeface="Calibri"/>
                <a:cs typeface="Calibri"/>
              </a:rPr>
              <a:t>Kein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akademisches</a:t>
            </a:r>
            <a:r>
              <a:rPr spc="-7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Viertel</a:t>
            </a:r>
            <a:endParaRPr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2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>
                <a:latin typeface="Calibri"/>
                <a:cs typeface="Calibri"/>
              </a:rPr>
              <a:t>Notenskala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(sur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25" dirty="0">
                <a:latin typeface="Calibri"/>
                <a:cs typeface="Calibri"/>
              </a:rPr>
              <a:t>20)</a:t>
            </a:r>
            <a:endParaRPr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2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>
                <a:latin typeface="Calibri"/>
                <a:cs typeface="Calibri"/>
              </a:rPr>
              <a:t>Pflichtkurse,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Anwesenheitspflicht</a:t>
            </a:r>
            <a:endParaRPr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2800" dirty="0">
              <a:latin typeface="Calibri"/>
              <a:cs typeface="Calibri"/>
            </a:endParaRPr>
          </a:p>
          <a:p>
            <a:pPr marL="241300" marR="5080" indent="-228600">
              <a:lnSpc>
                <a:spcPct val="102800"/>
              </a:lnSpc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>
                <a:latin typeface="Calibri"/>
                <a:cs typeface="Calibri"/>
              </a:rPr>
              <a:t>Wenige</a:t>
            </a:r>
            <a:r>
              <a:rPr spc="-6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Hausarbeiten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und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Referate,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viele </a:t>
            </a:r>
            <a:r>
              <a:rPr spc="-10" dirty="0">
                <a:latin typeface="Calibri"/>
                <a:cs typeface="Calibri"/>
              </a:rPr>
              <a:t>Klausuren</a:t>
            </a:r>
            <a:endParaRPr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2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dirty="0">
                <a:latin typeface="Calibri"/>
                <a:cs typeface="Calibri"/>
              </a:rPr>
              <a:t>Keine</a:t>
            </a:r>
            <a:r>
              <a:rPr spc="5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Semesterferien</a:t>
            </a:r>
            <a:r>
              <a:rPr spc="-9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-</a:t>
            </a:r>
            <a:r>
              <a:rPr spc="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dafür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3-4</a:t>
            </a:r>
            <a:r>
              <a:rPr spc="-4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Monate</a:t>
            </a:r>
            <a:endParaRPr dirty="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45"/>
              </a:spcBef>
            </a:pPr>
            <a:r>
              <a:rPr dirty="0">
                <a:latin typeface="Calibri"/>
                <a:cs typeface="Calibri"/>
              </a:rPr>
              <a:t>Ferien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im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Sommer!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95375" y="1085850"/>
            <a:ext cx="2105025" cy="378950"/>
          </a:xfrm>
          <a:prstGeom prst="rect">
            <a:avLst/>
          </a:prstGeom>
          <a:solidFill>
            <a:srgbClr val="D94E4A"/>
          </a:solidFill>
        </p:spPr>
        <p:txBody>
          <a:bodyPr vert="horz" wrap="square" lIns="0" tIns="952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7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Uni-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Alltags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49408" y="6320472"/>
            <a:ext cx="226123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395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  <a:p>
            <a:pPr marR="37465" algn="r">
              <a:lnSpc>
                <a:spcPts val="1395"/>
              </a:lnSpc>
            </a:pPr>
            <a:r>
              <a:rPr sz="1200" b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www.allemagne.campusfrance.org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95375" y="542925"/>
            <a:ext cx="1724025" cy="381515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1206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5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Grundsätze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564" y="395986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910320"/>
                </a:solidFill>
                <a:latin typeface="Calibri"/>
                <a:cs typeface="Calibri"/>
              </a:rPr>
              <a:t>3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250" y="5048250"/>
            <a:ext cx="2085975" cy="1724025"/>
          </a:xfrm>
          <a:custGeom>
            <a:avLst/>
            <a:gdLst/>
            <a:ahLst/>
            <a:cxnLst/>
            <a:rect l="l" t="t" r="r" b="b"/>
            <a:pathLst>
              <a:path w="2085975" h="1724025">
                <a:moveTo>
                  <a:pt x="0" y="862012"/>
                </a:moveTo>
                <a:lnTo>
                  <a:pt x="1276" y="818984"/>
                </a:lnTo>
                <a:lnTo>
                  <a:pt x="5064" y="776516"/>
                </a:lnTo>
                <a:lnTo>
                  <a:pt x="11308" y="734631"/>
                </a:lnTo>
                <a:lnTo>
                  <a:pt x="19945" y="693394"/>
                </a:lnTo>
                <a:lnTo>
                  <a:pt x="30915" y="652856"/>
                </a:lnTo>
                <a:lnTo>
                  <a:pt x="44157" y="613054"/>
                </a:lnTo>
                <a:lnTo>
                  <a:pt x="59613" y="574052"/>
                </a:lnTo>
                <a:lnTo>
                  <a:pt x="77228" y="535940"/>
                </a:lnTo>
                <a:lnTo>
                  <a:pt x="96939" y="498602"/>
                </a:lnTo>
                <a:lnTo>
                  <a:pt x="118681" y="462280"/>
                </a:lnTo>
                <a:lnTo>
                  <a:pt x="142405" y="426974"/>
                </a:lnTo>
                <a:lnTo>
                  <a:pt x="168033" y="392684"/>
                </a:lnTo>
                <a:lnTo>
                  <a:pt x="195516" y="359409"/>
                </a:lnTo>
                <a:lnTo>
                  <a:pt x="224802" y="327406"/>
                </a:lnTo>
                <a:lnTo>
                  <a:pt x="255828" y="296418"/>
                </a:lnTo>
                <a:lnTo>
                  <a:pt x="288531" y="266827"/>
                </a:lnTo>
                <a:lnTo>
                  <a:pt x="322846" y="238506"/>
                </a:lnTo>
                <a:lnTo>
                  <a:pt x="358711" y="211455"/>
                </a:lnTo>
                <a:lnTo>
                  <a:pt x="396074" y="185800"/>
                </a:lnTo>
                <a:lnTo>
                  <a:pt x="434886" y="161544"/>
                </a:lnTo>
                <a:lnTo>
                  <a:pt x="475068" y="138937"/>
                </a:lnTo>
                <a:lnTo>
                  <a:pt x="516572" y="117729"/>
                </a:lnTo>
                <a:lnTo>
                  <a:pt x="559333" y="98043"/>
                </a:lnTo>
                <a:lnTo>
                  <a:pt x="603288" y="80137"/>
                </a:lnTo>
                <a:lnTo>
                  <a:pt x="648385" y="63881"/>
                </a:lnTo>
                <a:lnTo>
                  <a:pt x="694563" y="49275"/>
                </a:lnTo>
                <a:lnTo>
                  <a:pt x="741756" y="36449"/>
                </a:lnTo>
                <a:lnTo>
                  <a:pt x="789914" y="25526"/>
                </a:lnTo>
                <a:lnTo>
                  <a:pt x="838974" y="16510"/>
                </a:lnTo>
                <a:lnTo>
                  <a:pt x="888860" y="9398"/>
                </a:lnTo>
                <a:lnTo>
                  <a:pt x="939533" y="4191"/>
                </a:lnTo>
                <a:lnTo>
                  <a:pt x="990930" y="1016"/>
                </a:lnTo>
                <a:lnTo>
                  <a:pt x="1042987" y="0"/>
                </a:lnTo>
                <a:lnTo>
                  <a:pt x="1095044" y="1016"/>
                </a:lnTo>
                <a:lnTo>
                  <a:pt x="1146429" y="4191"/>
                </a:lnTo>
                <a:lnTo>
                  <a:pt x="1197102" y="9398"/>
                </a:lnTo>
                <a:lnTo>
                  <a:pt x="1247013" y="16510"/>
                </a:lnTo>
                <a:lnTo>
                  <a:pt x="1296035" y="25526"/>
                </a:lnTo>
                <a:lnTo>
                  <a:pt x="1344168" y="36449"/>
                </a:lnTo>
                <a:lnTo>
                  <a:pt x="1391412" y="49275"/>
                </a:lnTo>
                <a:lnTo>
                  <a:pt x="1437640" y="63881"/>
                </a:lnTo>
                <a:lnTo>
                  <a:pt x="1482725" y="80137"/>
                </a:lnTo>
                <a:lnTo>
                  <a:pt x="1526667" y="98043"/>
                </a:lnTo>
                <a:lnTo>
                  <a:pt x="1569339" y="117729"/>
                </a:lnTo>
                <a:lnTo>
                  <a:pt x="1610868" y="138937"/>
                </a:lnTo>
                <a:lnTo>
                  <a:pt x="1651127" y="161544"/>
                </a:lnTo>
                <a:lnTo>
                  <a:pt x="1689862" y="185800"/>
                </a:lnTo>
                <a:lnTo>
                  <a:pt x="1727200" y="211455"/>
                </a:lnTo>
                <a:lnTo>
                  <a:pt x="1763141" y="238506"/>
                </a:lnTo>
                <a:lnTo>
                  <a:pt x="1797431" y="266827"/>
                </a:lnTo>
                <a:lnTo>
                  <a:pt x="1830197" y="296418"/>
                </a:lnTo>
                <a:lnTo>
                  <a:pt x="1861185" y="327406"/>
                </a:lnTo>
                <a:lnTo>
                  <a:pt x="1890395" y="359409"/>
                </a:lnTo>
                <a:lnTo>
                  <a:pt x="1917954" y="392684"/>
                </a:lnTo>
                <a:lnTo>
                  <a:pt x="1943608" y="426974"/>
                </a:lnTo>
                <a:lnTo>
                  <a:pt x="1967230" y="462280"/>
                </a:lnTo>
                <a:lnTo>
                  <a:pt x="1989074" y="498602"/>
                </a:lnTo>
                <a:lnTo>
                  <a:pt x="2008758" y="535940"/>
                </a:lnTo>
                <a:lnTo>
                  <a:pt x="2026412" y="574052"/>
                </a:lnTo>
                <a:lnTo>
                  <a:pt x="2041779" y="613054"/>
                </a:lnTo>
                <a:lnTo>
                  <a:pt x="2055114" y="652856"/>
                </a:lnTo>
                <a:lnTo>
                  <a:pt x="2066036" y="693394"/>
                </a:lnTo>
                <a:lnTo>
                  <a:pt x="2074672" y="734631"/>
                </a:lnTo>
                <a:lnTo>
                  <a:pt x="2080895" y="776516"/>
                </a:lnTo>
                <a:lnTo>
                  <a:pt x="2084705" y="818984"/>
                </a:lnTo>
                <a:lnTo>
                  <a:pt x="2085975" y="862012"/>
                </a:lnTo>
                <a:lnTo>
                  <a:pt x="2084705" y="905040"/>
                </a:lnTo>
                <a:lnTo>
                  <a:pt x="2080895" y="947508"/>
                </a:lnTo>
                <a:lnTo>
                  <a:pt x="2074672" y="989393"/>
                </a:lnTo>
                <a:lnTo>
                  <a:pt x="2066036" y="1030630"/>
                </a:lnTo>
                <a:lnTo>
                  <a:pt x="2055114" y="1071168"/>
                </a:lnTo>
                <a:lnTo>
                  <a:pt x="2041779" y="1110970"/>
                </a:lnTo>
                <a:lnTo>
                  <a:pt x="2026412" y="1149972"/>
                </a:lnTo>
                <a:lnTo>
                  <a:pt x="2008758" y="1188135"/>
                </a:lnTo>
                <a:lnTo>
                  <a:pt x="1989074" y="1225410"/>
                </a:lnTo>
                <a:lnTo>
                  <a:pt x="1967230" y="1261745"/>
                </a:lnTo>
                <a:lnTo>
                  <a:pt x="1943608" y="1297089"/>
                </a:lnTo>
                <a:lnTo>
                  <a:pt x="1917954" y="1331379"/>
                </a:lnTo>
                <a:lnTo>
                  <a:pt x="1890395" y="1364589"/>
                </a:lnTo>
                <a:lnTo>
                  <a:pt x="1861185" y="1396669"/>
                </a:lnTo>
                <a:lnTo>
                  <a:pt x="1830197" y="1427556"/>
                </a:lnTo>
                <a:lnTo>
                  <a:pt x="1797431" y="1457198"/>
                </a:lnTo>
                <a:lnTo>
                  <a:pt x="1763141" y="1485557"/>
                </a:lnTo>
                <a:lnTo>
                  <a:pt x="1727200" y="1512582"/>
                </a:lnTo>
                <a:lnTo>
                  <a:pt x="1689862" y="1538224"/>
                </a:lnTo>
                <a:lnTo>
                  <a:pt x="1651127" y="1562430"/>
                </a:lnTo>
                <a:lnTo>
                  <a:pt x="1610868" y="1585150"/>
                </a:lnTo>
                <a:lnTo>
                  <a:pt x="1569339" y="1606334"/>
                </a:lnTo>
                <a:lnTo>
                  <a:pt x="1526667" y="1625930"/>
                </a:lnTo>
                <a:lnTo>
                  <a:pt x="1482725" y="1643900"/>
                </a:lnTo>
                <a:lnTo>
                  <a:pt x="1437640" y="1660194"/>
                </a:lnTo>
                <a:lnTo>
                  <a:pt x="1391412" y="1674749"/>
                </a:lnTo>
                <a:lnTo>
                  <a:pt x="1344168" y="1687526"/>
                </a:lnTo>
                <a:lnTo>
                  <a:pt x="1296035" y="1698473"/>
                </a:lnTo>
                <a:lnTo>
                  <a:pt x="1247013" y="1707540"/>
                </a:lnTo>
                <a:lnTo>
                  <a:pt x="1197102" y="1714677"/>
                </a:lnTo>
                <a:lnTo>
                  <a:pt x="1146429" y="1719837"/>
                </a:lnTo>
                <a:lnTo>
                  <a:pt x="1095044" y="1722969"/>
                </a:lnTo>
                <a:lnTo>
                  <a:pt x="1042987" y="1724025"/>
                </a:lnTo>
                <a:lnTo>
                  <a:pt x="990930" y="1722969"/>
                </a:lnTo>
                <a:lnTo>
                  <a:pt x="939533" y="1719837"/>
                </a:lnTo>
                <a:lnTo>
                  <a:pt x="888860" y="1714677"/>
                </a:lnTo>
                <a:lnTo>
                  <a:pt x="838974" y="1707540"/>
                </a:lnTo>
                <a:lnTo>
                  <a:pt x="789914" y="1698473"/>
                </a:lnTo>
                <a:lnTo>
                  <a:pt x="741756" y="1687526"/>
                </a:lnTo>
                <a:lnTo>
                  <a:pt x="694563" y="1674749"/>
                </a:lnTo>
                <a:lnTo>
                  <a:pt x="648385" y="1660194"/>
                </a:lnTo>
                <a:lnTo>
                  <a:pt x="603288" y="1643900"/>
                </a:lnTo>
                <a:lnTo>
                  <a:pt x="559333" y="1625930"/>
                </a:lnTo>
                <a:lnTo>
                  <a:pt x="516572" y="1606334"/>
                </a:lnTo>
                <a:lnTo>
                  <a:pt x="475068" y="1585150"/>
                </a:lnTo>
                <a:lnTo>
                  <a:pt x="434886" y="1562430"/>
                </a:lnTo>
                <a:lnTo>
                  <a:pt x="396074" y="1538224"/>
                </a:lnTo>
                <a:lnTo>
                  <a:pt x="358711" y="1512582"/>
                </a:lnTo>
                <a:lnTo>
                  <a:pt x="322846" y="1485557"/>
                </a:lnTo>
                <a:lnTo>
                  <a:pt x="288531" y="1457198"/>
                </a:lnTo>
                <a:lnTo>
                  <a:pt x="255828" y="1427556"/>
                </a:lnTo>
                <a:lnTo>
                  <a:pt x="224802" y="1396669"/>
                </a:lnTo>
                <a:lnTo>
                  <a:pt x="195516" y="1364589"/>
                </a:lnTo>
                <a:lnTo>
                  <a:pt x="168033" y="1331379"/>
                </a:lnTo>
                <a:lnTo>
                  <a:pt x="142405" y="1297089"/>
                </a:lnTo>
                <a:lnTo>
                  <a:pt x="118681" y="1261745"/>
                </a:lnTo>
                <a:lnTo>
                  <a:pt x="96939" y="1225410"/>
                </a:lnTo>
                <a:lnTo>
                  <a:pt x="77228" y="1188135"/>
                </a:lnTo>
                <a:lnTo>
                  <a:pt x="59613" y="1149972"/>
                </a:lnTo>
                <a:lnTo>
                  <a:pt x="44157" y="1110970"/>
                </a:lnTo>
                <a:lnTo>
                  <a:pt x="30915" y="1071168"/>
                </a:lnTo>
                <a:lnTo>
                  <a:pt x="19945" y="1030630"/>
                </a:lnTo>
                <a:lnTo>
                  <a:pt x="11308" y="989393"/>
                </a:lnTo>
                <a:lnTo>
                  <a:pt x="5064" y="947508"/>
                </a:lnTo>
                <a:lnTo>
                  <a:pt x="1276" y="905040"/>
                </a:lnTo>
                <a:lnTo>
                  <a:pt x="0" y="862012"/>
                </a:lnTo>
                <a:close/>
              </a:path>
            </a:pathLst>
          </a:custGeom>
          <a:ln w="73025">
            <a:solidFill>
              <a:srgbClr val="ADAB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57850" y="4762500"/>
            <a:ext cx="2019300" cy="2019300"/>
          </a:xfrm>
          <a:custGeom>
            <a:avLst/>
            <a:gdLst/>
            <a:ahLst/>
            <a:cxnLst/>
            <a:rect l="l" t="t" r="r" b="b"/>
            <a:pathLst>
              <a:path w="2019300" h="2019300">
                <a:moveTo>
                  <a:pt x="0" y="1009650"/>
                </a:moveTo>
                <a:lnTo>
                  <a:pt x="1142" y="962113"/>
                </a:lnTo>
                <a:lnTo>
                  <a:pt x="4317" y="915149"/>
                </a:lnTo>
                <a:lnTo>
                  <a:pt x="9778" y="868794"/>
                </a:lnTo>
                <a:lnTo>
                  <a:pt x="17145" y="823087"/>
                </a:lnTo>
                <a:lnTo>
                  <a:pt x="26670" y="778129"/>
                </a:lnTo>
                <a:lnTo>
                  <a:pt x="38100" y="733933"/>
                </a:lnTo>
                <a:lnTo>
                  <a:pt x="51435" y="690499"/>
                </a:lnTo>
                <a:lnTo>
                  <a:pt x="66675" y="647954"/>
                </a:lnTo>
                <a:lnTo>
                  <a:pt x="83820" y="606297"/>
                </a:lnTo>
                <a:lnTo>
                  <a:pt x="102615" y="565658"/>
                </a:lnTo>
                <a:lnTo>
                  <a:pt x="123189" y="525907"/>
                </a:lnTo>
                <a:lnTo>
                  <a:pt x="145414" y="487299"/>
                </a:lnTo>
                <a:lnTo>
                  <a:pt x="169290" y="449706"/>
                </a:lnTo>
                <a:lnTo>
                  <a:pt x="194817" y="413385"/>
                </a:lnTo>
                <a:lnTo>
                  <a:pt x="221741" y="378206"/>
                </a:lnTo>
                <a:lnTo>
                  <a:pt x="250316" y="344169"/>
                </a:lnTo>
                <a:lnTo>
                  <a:pt x="280162" y="311531"/>
                </a:lnTo>
                <a:lnTo>
                  <a:pt x="311530" y="280162"/>
                </a:lnTo>
                <a:lnTo>
                  <a:pt x="344170" y="250317"/>
                </a:lnTo>
                <a:lnTo>
                  <a:pt x="378205" y="221742"/>
                </a:lnTo>
                <a:lnTo>
                  <a:pt x="413385" y="194818"/>
                </a:lnTo>
                <a:lnTo>
                  <a:pt x="449707" y="169291"/>
                </a:lnTo>
                <a:lnTo>
                  <a:pt x="487299" y="145414"/>
                </a:lnTo>
                <a:lnTo>
                  <a:pt x="525907" y="123189"/>
                </a:lnTo>
                <a:lnTo>
                  <a:pt x="565658" y="102616"/>
                </a:lnTo>
                <a:lnTo>
                  <a:pt x="606298" y="83819"/>
                </a:lnTo>
                <a:lnTo>
                  <a:pt x="647953" y="66675"/>
                </a:lnTo>
                <a:lnTo>
                  <a:pt x="690499" y="51435"/>
                </a:lnTo>
                <a:lnTo>
                  <a:pt x="733933" y="38100"/>
                </a:lnTo>
                <a:lnTo>
                  <a:pt x="778128" y="26669"/>
                </a:lnTo>
                <a:lnTo>
                  <a:pt x="823087" y="17144"/>
                </a:lnTo>
                <a:lnTo>
                  <a:pt x="868806" y="9779"/>
                </a:lnTo>
                <a:lnTo>
                  <a:pt x="915161" y="4318"/>
                </a:lnTo>
                <a:lnTo>
                  <a:pt x="962151" y="1143"/>
                </a:lnTo>
                <a:lnTo>
                  <a:pt x="1009650" y="0"/>
                </a:lnTo>
                <a:lnTo>
                  <a:pt x="1057148" y="1143"/>
                </a:lnTo>
                <a:lnTo>
                  <a:pt x="1104138" y="4318"/>
                </a:lnTo>
                <a:lnTo>
                  <a:pt x="1150493" y="9779"/>
                </a:lnTo>
                <a:lnTo>
                  <a:pt x="1196213" y="17144"/>
                </a:lnTo>
                <a:lnTo>
                  <a:pt x="1241171" y="26669"/>
                </a:lnTo>
                <a:lnTo>
                  <a:pt x="1285367" y="38100"/>
                </a:lnTo>
                <a:lnTo>
                  <a:pt x="1328801" y="51435"/>
                </a:lnTo>
                <a:lnTo>
                  <a:pt x="1371346" y="66675"/>
                </a:lnTo>
                <a:lnTo>
                  <a:pt x="1413002" y="83819"/>
                </a:lnTo>
                <a:lnTo>
                  <a:pt x="1453642" y="102616"/>
                </a:lnTo>
                <a:lnTo>
                  <a:pt x="1493393" y="123189"/>
                </a:lnTo>
                <a:lnTo>
                  <a:pt x="1532001" y="145414"/>
                </a:lnTo>
                <a:lnTo>
                  <a:pt x="1569593" y="169291"/>
                </a:lnTo>
                <a:lnTo>
                  <a:pt x="1605915" y="194818"/>
                </a:lnTo>
                <a:lnTo>
                  <a:pt x="1641094" y="221742"/>
                </a:lnTo>
                <a:lnTo>
                  <a:pt x="1675129" y="250317"/>
                </a:lnTo>
                <a:lnTo>
                  <a:pt x="1707769" y="280162"/>
                </a:lnTo>
                <a:lnTo>
                  <a:pt x="1739138" y="311531"/>
                </a:lnTo>
                <a:lnTo>
                  <a:pt x="1768982" y="344169"/>
                </a:lnTo>
                <a:lnTo>
                  <a:pt x="1797557" y="378206"/>
                </a:lnTo>
                <a:lnTo>
                  <a:pt x="1824481" y="413385"/>
                </a:lnTo>
                <a:lnTo>
                  <a:pt x="1850008" y="449706"/>
                </a:lnTo>
                <a:lnTo>
                  <a:pt x="1873884" y="487299"/>
                </a:lnTo>
                <a:lnTo>
                  <a:pt x="1896109" y="525907"/>
                </a:lnTo>
                <a:lnTo>
                  <a:pt x="1916683" y="565658"/>
                </a:lnTo>
                <a:lnTo>
                  <a:pt x="1935479" y="606297"/>
                </a:lnTo>
                <a:lnTo>
                  <a:pt x="1952625" y="647954"/>
                </a:lnTo>
                <a:lnTo>
                  <a:pt x="1967865" y="690499"/>
                </a:lnTo>
                <a:lnTo>
                  <a:pt x="1981200" y="733933"/>
                </a:lnTo>
                <a:lnTo>
                  <a:pt x="1992629" y="778129"/>
                </a:lnTo>
                <a:lnTo>
                  <a:pt x="2002154" y="823087"/>
                </a:lnTo>
                <a:lnTo>
                  <a:pt x="2009521" y="868794"/>
                </a:lnTo>
                <a:lnTo>
                  <a:pt x="2014981" y="915149"/>
                </a:lnTo>
                <a:lnTo>
                  <a:pt x="2018156" y="962113"/>
                </a:lnTo>
                <a:lnTo>
                  <a:pt x="2019300" y="1009650"/>
                </a:lnTo>
                <a:lnTo>
                  <a:pt x="2018156" y="1057173"/>
                </a:lnTo>
                <a:lnTo>
                  <a:pt x="2014981" y="1104138"/>
                </a:lnTo>
                <a:lnTo>
                  <a:pt x="2009521" y="1150493"/>
                </a:lnTo>
                <a:lnTo>
                  <a:pt x="2002154" y="1196174"/>
                </a:lnTo>
                <a:lnTo>
                  <a:pt x="1992629" y="1241158"/>
                </a:lnTo>
                <a:lnTo>
                  <a:pt x="1981200" y="1285367"/>
                </a:lnTo>
                <a:lnTo>
                  <a:pt x="1967865" y="1328775"/>
                </a:lnTo>
                <a:lnTo>
                  <a:pt x="1952625" y="1371333"/>
                </a:lnTo>
                <a:lnTo>
                  <a:pt x="1935479" y="1412976"/>
                </a:lnTo>
                <a:lnTo>
                  <a:pt x="1916683" y="1453667"/>
                </a:lnTo>
                <a:lnTo>
                  <a:pt x="1896109" y="1493354"/>
                </a:lnTo>
                <a:lnTo>
                  <a:pt x="1873884" y="1532001"/>
                </a:lnTo>
                <a:lnTo>
                  <a:pt x="1850008" y="1569542"/>
                </a:lnTo>
                <a:lnTo>
                  <a:pt x="1824481" y="1605940"/>
                </a:lnTo>
                <a:lnTo>
                  <a:pt x="1797557" y="1641132"/>
                </a:lnTo>
                <a:lnTo>
                  <a:pt x="1768982" y="1675091"/>
                </a:lnTo>
                <a:lnTo>
                  <a:pt x="1739138" y="1707756"/>
                </a:lnTo>
                <a:lnTo>
                  <a:pt x="1707769" y="1739074"/>
                </a:lnTo>
                <a:lnTo>
                  <a:pt x="1675129" y="1768995"/>
                </a:lnTo>
                <a:lnTo>
                  <a:pt x="1641094" y="1797494"/>
                </a:lnTo>
                <a:lnTo>
                  <a:pt x="1605915" y="1824494"/>
                </a:lnTo>
                <a:lnTo>
                  <a:pt x="1569593" y="1849970"/>
                </a:lnTo>
                <a:lnTo>
                  <a:pt x="1532001" y="1873846"/>
                </a:lnTo>
                <a:lnTo>
                  <a:pt x="1493393" y="1896110"/>
                </a:lnTo>
                <a:lnTo>
                  <a:pt x="1453642" y="1916671"/>
                </a:lnTo>
                <a:lnTo>
                  <a:pt x="1413002" y="1935518"/>
                </a:lnTo>
                <a:lnTo>
                  <a:pt x="1371346" y="1952586"/>
                </a:lnTo>
                <a:lnTo>
                  <a:pt x="1328801" y="1967826"/>
                </a:lnTo>
                <a:lnTo>
                  <a:pt x="1285367" y="1981192"/>
                </a:lnTo>
                <a:lnTo>
                  <a:pt x="1241171" y="1992633"/>
                </a:lnTo>
                <a:lnTo>
                  <a:pt x="1196213" y="2002104"/>
                </a:lnTo>
                <a:lnTo>
                  <a:pt x="1150493" y="2009555"/>
                </a:lnTo>
                <a:lnTo>
                  <a:pt x="1104138" y="2014936"/>
                </a:lnTo>
                <a:lnTo>
                  <a:pt x="1057148" y="2018201"/>
                </a:lnTo>
                <a:lnTo>
                  <a:pt x="1009650" y="2019300"/>
                </a:lnTo>
                <a:lnTo>
                  <a:pt x="962151" y="2018201"/>
                </a:lnTo>
                <a:lnTo>
                  <a:pt x="915161" y="2014936"/>
                </a:lnTo>
                <a:lnTo>
                  <a:pt x="868806" y="2009555"/>
                </a:lnTo>
                <a:lnTo>
                  <a:pt x="823087" y="2002104"/>
                </a:lnTo>
                <a:lnTo>
                  <a:pt x="778128" y="1992633"/>
                </a:lnTo>
                <a:lnTo>
                  <a:pt x="733933" y="1981192"/>
                </a:lnTo>
                <a:lnTo>
                  <a:pt x="690499" y="1967826"/>
                </a:lnTo>
                <a:lnTo>
                  <a:pt x="647953" y="1952586"/>
                </a:lnTo>
                <a:lnTo>
                  <a:pt x="606298" y="1935518"/>
                </a:lnTo>
                <a:lnTo>
                  <a:pt x="565658" y="1916671"/>
                </a:lnTo>
                <a:lnTo>
                  <a:pt x="525907" y="1896110"/>
                </a:lnTo>
                <a:lnTo>
                  <a:pt x="487299" y="1873846"/>
                </a:lnTo>
                <a:lnTo>
                  <a:pt x="449707" y="1849970"/>
                </a:lnTo>
                <a:lnTo>
                  <a:pt x="413385" y="1824494"/>
                </a:lnTo>
                <a:lnTo>
                  <a:pt x="378205" y="1797494"/>
                </a:lnTo>
                <a:lnTo>
                  <a:pt x="344170" y="1768995"/>
                </a:lnTo>
                <a:lnTo>
                  <a:pt x="311530" y="1739074"/>
                </a:lnTo>
                <a:lnTo>
                  <a:pt x="280162" y="1707756"/>
                </a:lnTo>
                <a:lnTo>
                  <a:pt x="250316" y="1675091"/>
                </a:lnTo>
                <a:lnTo>
                  <a:pt x="221741" y="1641132"/>
                </a:lnTo>
                <a:lnTo>
                  <a:pt x="194817" y="1605940"/>
                </a:lnTo>
                <a:lnTo>
                  <a:pt x="169290" y="1569542"/>
                </a:lnTo>
                <a:lnTo>
                  <a:pt x="145414" y="1532001"/>
                </a:lnTo>
                <a:lnTo>
                  <a:pt x="123189" y="1493354"/>
                </a:lnTo>
                <a:lnTo>
                  <a:pt x="102615" y="1453667"/>
                </a:lnTo>
                <a:lnTo>
                  <a:pt x="83820" y="1412976"/>
                </a:lnTo>
                <a:lnTo>
                  <a:pt x="66675" y="1371333"/>
                </a:lnTo>
                <a:lnTo>
                  <a:pt x="51435" y="1328775"/>
                </a:lnTo>
                <a:lnTo>
                  <a:pt x="38100" y="1285367"/>
                </a:lnTo>
                <a:lnTo>
                  <a:pt x="26670" y="1241158"/>
                </a:lnTo>
                <a:lnTo>
                  <a:pt x="17145" y="1196174"/>
                </a:lnTo>
                <a:lnTo>
                  <a:pt x="9778" y="1150493"/>
                </a:lnTo>
                <a:lnTo>
                  <a:pt x="4317" y="1104138"/>
                </a:lnTo>
                <a:lnTo>
                  <a:pt x="1142" y="1057173"/>
                </a:lnTo>
                <a:lnTo>
                  <a:pt x="0" y="1009650"/>
                </a:lnTo>
                <a:close/>
              </a:path>
            </a:pathLst>
          </a:custGeom>
          <a:ln w="73025">
            <a:solidFill>
              <a:srgbClr val="ADAB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4125912"/>
            <a:ext cx="12219305" cy="2732405"/>
            <a:chOff x="0" y="4125912"/>
            <a:chExt cx="12219305" cy="2732405"/>
          </a:xfrm>
        </p:grpSpPr>
        <p:sp>
          <p:nvSpPr>
            <p:cNvPr id="5" name="object 5"/>
            <p:cNvSpPr/>
            <p:nvPr/>
          </p:nvSpPr>
          <p:spPr>
            <a:xfrm>
              <a:off x="9982200" y="4162425"/>
              <a:ext cx="2200275" cy="2209800"/>
            </a:xfrm>
            <a:custGeom>
              <a:avLst/>
              <a:gdLst/>
              <a:ahLst/>
              <a:cxnLst/>
              <a:rect l="l" t="t" r="r" b="b"/>
              <a:pathLst>
                <a:path w="2200275" h="2209800">
                  <a:moveTo>
                    <a:pt x="0" y="1104900"/>
                  </a:moveTo>
                  <a:lnTo>
                    <a:pt x="1016" y="1057020"/>
                  </a:lnTo>
                  <a:lnTo>
                    <a:pt x="4064" y="1009523"/>
                  </a:lnTo>
                  <a:lnTo>
                    <a:pt x="9017" y="962660"/>
                  </a:lnTo>
                  <a:lnTo>
                    <a:pt x="15875" y="916432"/>
                  </a:lnTo>
                  <a:lnTo>
                    <a:pt x="24765" y="870838"/>
                  </a:lnTo>
                  <a:lnTo>
                    <a:pt x="35305" y="826007"/>
                  </a:lnTo>
                  <a:lnTo>
                    <a:pt x="47751" y="781812"/>
                  </a:lnTo>
                  <a:lnTo>
                    <a:pt x="61975" y="738377"/>
                  </a:lnTo>
                  <a:lnTo>
                    <a:pt x="77850" y="695832"/>
                  </a:lnTo>
                  <a:lnTo>
                    <a:pt x="95503" y="654050"/>
                  </a:lnTo>
                  <a:lnTo>
                    <a:pt x="114680" y="613156"/>
                  </a:lnTo>
                  <a:lnTo>
                    <a:pt x="135508" y="573277"/>
                  </a:lnTo>
                  <a:lnTo>
                    <a:pt x="157860" y="534416"/>
                  </a:lnTo>
                  <a:lnTo>
                    <a:pt x="181736" y="496443"/>
                  </a:lnTo>
                  <a:lnTo>
                    <a:pt x="207009" y="459613"/>
                  </a:lnTo>
                  <a:lnTo>
                    <a:pt x="233806" y="423799"/>
                  </a:lnTo>
                  <a:lnTo>
                    <a:pt x="261874" y="389255"/>
                  </a:lnTo>
                  <a:lnTo>
                    <a:pt x="291465" y="355854"/>
                  </a:lnTo>
                  <a:lnTo>
                    <a:pt x="322199" y="323595"/>
                  </a:lnTo>
                  <a:lnTo>
                    <a:pt x="354329" y="292735"/>
                  </a:lnTo>
                  <a:lnTo>
                    <a:pt x="387603" y="263017"/>
                  </a:lnTo>
                  <a:lnTo>
                    <a:pt x="422021" y="234823"/>
                  </a:lnTo>
                  <a:lnTo>
                    <a:pt x="457580" y="207899"/>
                  </a:lnTo>
                  <a:lnTo>
                    <a:pt x="494283" y="182499"/>
                  </a:lnTo>
                  <a:lnTo>
                    <a:pt x="532002" y="158495"/>
                  </a:lnTo>
                  <a:lnTo>
                    <a:pt x="570865" y="136017"/>
                  </a:lnTo>
                  <a:lnTo>
                    <a:pt x="610616" y="115188"/>
                  </a:lnTo>
                  <a:lnTo>
                    <a:pt x="651255" y="95885"/>
                  </a:lnTo>
                  <a:lnTo>
                    <a:pt x="692784" y="78231"/>
                  </a:lnTo>
                  <a:lnTo>
                    <a:pt x="735202" y="62230"/>
                  </a:lnTo>
                  <a:lnTo>
                    <a:pt x="778509" y="48006"/>
                  </a:lnTo>
                  <a:lnTo>
                    <a:pt x="822451" y="35560"/>
                  </a:lnTo>
                  <a:lnTo>
                    <a:pt x="867155" y="24764"/>
                  </a:lnTo>
                  <a:lnTo>
                    <a:pt x="912622" y="16001"/>
                  </a:lnTo>
                  <a:lnTo>
                    <a:pt x="958596" y="9017"/>
                  </a:lnTo>
                  <a:lnTo>
                    <a:pt x="1005204" y="4063"/>
                  </a:lnTo>
                  <a:lnTo>
                    <a:pt x="1052449" y="1016"/>
                  </a:lnTo>
                  <a:lnTo>
                    <a:pt x="1100201" y="0"/>
                  </a:lnTo>
                  <a:lnTo>
                    <a:pt x="1147952" y="1016"/>
                  </a:lnTo>
                  <a:lnTo>
                    <a:pt x="1195070" y="4063"/>
                  </a:lnTo>
                  <a:lnTo>
                    <a:pt x="1241805" y="9017"/>
                  </a:lnTo>
                  <a:lnTo>
                    <a:pt x="1287779" y="16001"/>
                  </a:lnTo>
                  <a:lnTo>
                    <a:pt x="1333246" y="24764"/>
                  </a:lnTo>
                  <a:lnTo>
                    <a:pt x="1377950" y="35560"/>
                  </a:lnTo>
                  <a:lnTo>
                    <a:pt x="1421892" y="48006"/>
                  </a:lnTo>
                  <a:lnTo>
                    <a:pt x="1465072" y="62230"/>
                  </a:lnTo>
                  <a:lnTo>
                    <a:pt x="1507490" y="78231"/>
                  </a:lnTo>
                  <a:lnTo>
                    <a:pt x="1549019" y="95885"/>
                  </a:lnTo>
                  <a:lnTo>
                    <a:pt x="1589785" y="115188"/>
                  </a:lnTo>
                  <a:lnTo>
                    <a:pt x="1629536" y="136017"/>
                  </a:lnTo>
                  <a:lnTo>
                    <a:pt x="1668272" y="158495"/>
                  </a:lnTo>
                  <a:lnTo>
                    <a:pt x="1705991" y="182499"/>
                  </a:lnTo>
                  <a:lnTo>
                    <a:pt x="1742694" y="207899"/>
                  </a:lnTo>
                  <a:lnTo>
                    <a:pt x="1778253" y="234823"/>
                  </a:lnTo>
                  <a:lnTo>
                    <a:pt x="1812798" y="263017"/>
                  </a:lnTo>
                  <a:lnTo>
                    <a:pt x="1846072" y="292735"/>
                  </a:lnTo>
                  <a:lnTo>
                    <a:pt x="1878076" y="323595"/>
                  </a:lnTo>
                  <a:lnTo>
                    <a:pt x="1908809" y="355854"/>
                  </a:lnTo>
                  <a:lnTo>
                    <a:pt x="1938401" y="389255"/>
                  </a:lnTo>
                  <a:lnTo>
                    <a:pt x="1966468" y="423799"/>
                  </a:lnTo>
                  <a:lnTo>
                    <a:pt x="1993265" y="459613"/>
                  </a:lnTo>
                  <a:lnTo>
                    <a:pt x="2018538" y="496443"/>
                  </a:lnTo>
                  <a:lnTo>
                    <a:pt x="2042414" y="534416"/>
                  </a:lnTo>
                  <a:lnTo>
                    <a:pt x="2064766" y="573277"/>
                  </a:lnTo>
                  <a:lnTo>
                    <a:pt x="2085594" y="613156"/>
                  </a:lnTo>
                  <a:lnTo>
                    <a:pt x="2104771" y="654050"/>
                  </a:lnTo>
                  <a:lnTo>
                    <a:pt x="2122424" y="695832"/>
                  </a:lnTo>
                  <a:lnTo>
                    <a:pt x="2138299" y="738377"/>
                  </a:lnTo>
                  <a:lnTo>
                    <a:pt x="2152523" y="781812"/>
                  </a:lnTo>
                  <a:lnTo>
                    <a:pt x="2164969" y="826007"/>
                  </a:lnTo>
                  <a:lnTo>
                    <a:pt x="2175509" y="870838"/>
                  </a:lnTo>
                  <a:lnTo>
                    <a:pt x="2184400" y="916432"/>
                  </a:lnTo>
                  <a:lnTo>
                    <a:pt x="2191257" y="962660"/>
                  </a:lnTo>
                  <a:lnTo>
                    <a:pt x="2196210" y="1009523"/>
                  </a:lnTo>
                  <a:lnTo>
                    <a:pt x="2199258" y="1057020"/>
                  </a:lnTo>
                  <a:lnTo>
                    <a:pt x="2200275" y="1104900"/>
                  </a:lnTo>
                  <a:lnTo>
                    <a:pt x="2199258" y="1152779"/>
                  </a:lnTo>
                  <a:lnTo>
                    <a:pt x="2196210" y="1200277"/>
                  </a:lnTo>
                  <a:lnTo>
                    <a:pt x="2191257" y="1247140"/>
                  </a:lnTo>
                  <a:lnTo>
                    <a:pt x="2184400" y="1293368"/>
                  </a:lnTo>
                  <a:lnTo>
                    <a:pt x="2175509" y="1338961"/>
                  </a:lnTo>
                  <a:lnTo>
                    <a:pt x="2164969" y="1383792"/>
                  </a:lnTo>
                  <a:lnTo>
                    <a:pt x="2152523" y="1428000"/>
                  </a:lnTo>
                  <a:lnTo>
                    <a:pt x="2138299" y="1471396"/>
                  </a:lnTo>
                  <a:lnTo>
                    <a:pt x="2122424" y="1513992"/>
                  </a:lnTo>
                  <a:lnTo>
                    <a:pt x="2104771" y="1555737"/>
                  </a:lnTo>
                  <a:lnTo>
                    <a:pt x="2085594" y="1596593"/>
                  </a:lnTo>
                  <a:lnTo>
                    <a:pt x="2064766" y="1636496"/>
                  </a:lnTo>
                  <a:lnTo>
                    <a:pt x="2042414" y="1675434"/>
                  </a:lnTo>
                  <a:lnTo>
                    <a:pt x="2018538" y="1713344"/>
                  </a:lnTo>
                  <a:lnTo>
                    <a:pt x="1993265" y="1750199"/>
                  </a:lnTo>
                  <a:lnTo>
                    <a:pt x="1966468" y="1785950"/>
                  </a:lnTo>
                  <a:lnTo>
                    <a:pt x="1938401" y="1820557"/>
                  </a:lnTo>
                  <a:lnTo>
                    <a:pt x="1908809" y="1853984"/>
                  </a:lnTo>
                  <a:lnTo>
                    <a:pt x="1878076" y="1886178"/>
                  </a:lnTo>
                  <a:lnTo>
                    <a:pt x="1846072" y="1917115"/>
                  </a:lnTo>
                  <a:lnTo>
                    <a:pt x="1812798" y="1946732"/>
                  </a:lnTo>
                  <a:lnTo>
                    <a:pt x="1778253" y="1975002"/>
                  </a:lnTo>
                  <a:lnTo>
                    <a:pt x="1742694" y="2001875"/>
                  </a:lnTo>
                  <a:lnTo>
                    <a:pt x="1705991" y="2027326"/>
                  </a:lnTo>
                  <a:lnTo>
                    <a:pt x="1668272" y="2051291"/>
                  </a:lnTo>
                  <a:lnTo>
                    <a:pt x="1629536" y="2073744"/>
                  </a:lnTo>
                  <a:lnTo>
                    <a:pt x="1589785" y="2094636"/>
                  </a:lnTo>
                  <a:lnTo>
                    <a:pt x="1549019" y="2113940"/>
                  </a:lnTo>
                  <a:lnTo>
                    <a:pt x="1507490" y="2131593"/>
                  </a:lnTo>
                  <a:lnTo>
                    <a:pt x="1465072" y="2147557"/>
                  </a:lnTo>
                  <a:lnTo>
                    <a:pt x="1421892" y="2161806"/>
                  </a:lnTo>
                  <a:lnTo>
                    <a:pt x="1377950" y="2174290"/>
                  </a:lnTo>
                  <a:lnTo>
                    <a:pt x="1333246" y="2184971"/>
                  </a:lnTo>
                  <a:lnTo>
                    <a:pt x="1287779" y="2193798"/>
                  </a:lnTo>
                  <a:lnTo>
                    <a:pt x="1241805" y="2200732"/>
                  </a:lnTo>
                  <a:lnTo>
                    <a:pt x="1195070" y="2205748"/>
                  </a:lnTo>
                  <a:lnTo>
                    <a:pt x="1147952" y="2208784"/>
                  </a:lnTo>
                  <a:lnTo>
                    <a:pt x="1100201" y="2209800"/>
                  </a:lnTo>
                  <a:lnTo>
                    <a:pt x="1052449" y="2208784"/>
                  </a:lnTo>
                  <a:lnTo>
                    <a:pt x="1005204" y="2205748"/>
                  </a:lnTo>
                  <a:lnTo>
                    <a:pt x="958596" y="2200732"/>
                  </a:lnTo>
                  <a:lnTo>
                    <a:pt x="912622" y="2193798"/>
                  </a:lnTo>
                  <a:lnTo>
                    <a:pt x="867155" y="2184971"/>
                  </a:lnTo>
                  <a:lnTo>
                    <a:pt x="822451" y="2174290"/>
                  </a:lnTo>
                  <a:lnTo>
                    <a:pt x="778509" y="2161806"/>
                  </a:lnTo>
                  <a:lnTo>
                    <a:pt x="735202" y="2147557"/>
                  </a:lnTo>
                  <a:lnTo>
                    <a:pt x="692784" y="2131593"/>
                  </a:lnTo>
                  <a:lnTo>
                    <a:pt x="651255" y="2113940"/>
                  </a:lnTo>
                  <a:lnTo>
                    <a:pt x="610616" y="2094636"/>
                  </a:lnTo>
                  <a:lnTo>
                    <a:pt x="570865" y="2073744"/>
                  </a:lnTo>
                  <a:lnTo>
                    <a:pt x="532002" y="2051291"/>
                  </a:lnTo>
                  <a:lnTo>
                    <a:pt x="494283" y="2027326"/>
                  </a:lnTo>
                  <a:lnTo>
                    <a:pt x="457580" y="2001875"/>
                  </a:lnTo>
                  <a:lnTo>
                    <a:pt x="422021" y="1975002"/>
                  </a:lnTo>
                  <a:lnTo>
                    <a:pt x="387603" y="1946732"/>
                  </a:lnTo>
                  <a:lnTo>
                    <a:pt x="354329" y="1917115"/>
                  </a:lnTo>
                  <a:lnTo>
                    <a:pt x="322199" y="1886178"/>
                  </a:lnTo>
                  <a:lnTo>
                    <a:pt x="291465" y="1853984"/>
                  </a:lnTo>
                  <a:lnTo>
                    <a:pt x="261874" y="1820557"/>
                  </a:lnTo>
                  <a:lnTo>
                    <a:pt x="233806" y="1785950"/>
                  </a:lnTo>
                  <a:lnTo>
                    <a:pt x="207009" y="1750199"/>
                  </a:lnTo>
                  <a:lnTo>
                    <a:pt x="181736" y="1713344"/>
                  </a:lnTo>
                  <a:lnTo>
                    <a:pt x="157860" y="1675434"/>
                  </a:lnTo>
                  <a:lnTo>
                    <a:pt x="135508" y="1636496"/>
                  </a:lnTo>
                  <a:lnTo>
                    <a:pt x="114680" y="1596593"/>
                  </a:lnTo>
                  <a:lnTo>
                    <a:pt x="95503" y="1555737"/>
                  </a:lnTo>
                  <a:lnTo>
                    <a:pt x="77850" y="1513992"/>
                  </a:lnTo>
                  <a:lnTo>
                    <a:pt x="61975" y="1471396"/>
                  </a:lnTo>
                  <a:lnTo>
                    <a:pt x="47751" y="1428000"/>
                  </a:lnTo>
                  <a:lnTo>
                    <a:pt x="35305" y="1383792"/>
                  </a:lnTo>
                  <a:lnTo>
                    <a:pt x="24765" y="1338961"/>
                  </a:lnTo>
                  <a:lnTo>
                    <a:pt x="15875" y="1293368"/>
                  </a:lnTo>
                  <a:lnTo>
                    <a:pt x="9017" y="1247140"/>
                  </a:lnTo>
                  <a:lnTo>
                    <a:pt x="4064" y="1200277"/>
                  </a:lnTo>
                  <a:lnTo>
                    <a:pt x="1016" y="1152779"/>
                  </a:lnTo>
                  <a:lnTo>
                    <a:pt x="0" y="1104900"/>
                  </a:lnTo>
                  <a:close/>
                </a:path>
              </a:pathLst>
            </a:custGeom>
            <a:ln w="73025">
              <a:solidFill>
                <a:srgbClr val="AD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219825"/>
              <a:ext cx="12192000" cy="638175"/>
            </a:xfrm>
            <a:custGeom>
              <a:avLst/>
              <a:gdLst/>
              <a:ahLst/>
              <a:cxnLst/>
              <a:rect l="l" t="t" r="r" b="b"/>
              <a:pathLst>
                <a:path w="12192000" h="638175">
                  <a:moveTo>
                    <a:pt x="12192000" y="0"/>
                  </a:moveTo>
                  <a:lnTo>
                    <a:pt x="0" y="0"/>
                  </a:lnTo>
                  <a:lnTo>
                    <a:pt x="0" y="638175"/>
                  </a:lnTo>
                  <a:lnTo>
                    <a:pt x="12192000" y="63817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9103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0"/>
            <a:ext cx="742950" cy="1457325"/>
          </a:xfrm>
          <a:custGeom>
            <a:avLst/>
            <a:gdLst/>
            <a:ahLst/>
            <a:cxnLst/>
            <a:rect l="l" t="t" r="r" b="b"/>
            <a:pathLst>
              <a:path w="742950" h="1457325">
                <a:moveTo>
                  <a:pt x="19290" y="0"/>
                </a:moveTo>
                <a:lnTo>
                  <a:pt x="6251" y="0"/>
                </a:lnTo>
                <a:lnTo>
                  <a:pt x="0" y="5969"/>
                </a:lnTo>
                <a:lnTo>
                  <a:pt x="0" y="1457071"/>
                </a:lnTo>
                <a:lnTo>
                  <a:pt x="742835" y="741807"/>
                </a:lnTo>
                <a:lnTo>
                  <a:pt x="19290" y="0"/>
                </a:lnTo>
                <a:close/>
              </a:path>
            </a:pathLst>
          </a:custGeom>
          <a:solidFill>
            <a:srgbClr val="FF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5564" y="395986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910320"/>
                </a:solidFill>
                <a:latin typeface="Calibri"/>
                <a:cs typeface="Calibri"/>
              </a:rPr>
              <a:t>3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xfrm>
            <a:off x="1088032" y="1576332"/>
            <a:ext cx="7217768" cy="345286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00" dirty="0"/>
              <a:t>Nebenjob</a:t>
            </a:r>
            <a:r>
              <a:rPr sz="1800" spc="-60" dirty="0"/>
              <a:t> </a:t>
            </a:r>
            <a:r>
              <a:rPr sz="1800" dirty="0"/>
              <a:t>–</a:t>
            </a:r>
            <a:r>
              <a:rPr sz="1800" spc="-10" dirty="0"/>
              <a:t> </a:t>
            </a:r>
            <a:r>
              <a:rPr sz="1800" dirty="0"/>
              <a:t>Job</a:t>
            </a:r>
            <a:r>
              <a:rPr sz="1800" spc="10" dirty="0"/>
              <a:t> </a:t>
            </a:r>
            <a:r>
              <a:rPr sz="1800" spc="-10" dirty="0"/>
              <a:t>étudiant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0" dirty="0"/>
          </a:p>
          <a:p>
            <a:pPr marL="298450" indent="-286385">
              <a:lnSpc>
                <a:spcPct val="100000"/>
              </a:lnSpc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800" b="0" dirty="0">
                <a:latin typeface="Calibri"/>
                <a:cs typeface="Calibri"/>
              </a:rPr>
              <a:t>Keine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Arbeitserlaubnis erforderlich</a:t>
            </a:r>
          </a:p>
          <a:p>
            <a:pPr marL="298450" indent="-286385">
              <a:lnSpc>
                <a:spcPct val="100000"/>
              </a:lnSpc>
              <a:spcBef>
                <a:spcPts val="90"/>
              </a:spcBef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800" b="0" dirty="0">
                <a:latin typeface="Calibri"/>
                <a:cs typeface="Calibri"/>
              </a:rPr>
              <a:t>Maximal</a:t>
            </a:r>
            <a:r>
              <a:rPr sz="1800" b="0" spc="-9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964</a:t>
            </a:r>
            <a:r>
              <a:rPr sz="1800" b="0" spc="-8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Stunden</a:t>
            </a:r>
            <a:r>
              <a:rPr sz="1800" b="0" spc="-2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pro</a:t>
            </a:r>
            <a:r>
              <a:rPr sz="1800" b="0" spc="-2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Jahr,</a:t>
            </a:r>
            <a:r>
              <a:rPr sz="1800" b="0" spc="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um</a:t>
            </a:r>
            <a:r>
              <a:rPr sz="1800" b="0" spc="-1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den</a:t>
            </a:r>
            <a:r>
              <a:rPr sz="1800" b="0" spc="-3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Studierendenstatus</a:t>
            </a:r>
            <a:r>
              <a:rPr sz="1800" b="0" spc="-6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zu</a:t>
            </a:r>
            <a:r>
              <a:rPr sz="1800" b="0" spc="5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behalten.</a:t>
            </a:r>
          </a:p>
          <a:p>
            <a:pPr marL="298450" indent="-286385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800" b="0" spc="-10" dirty="0">
                <a:latin typeface="Calibri"/>
                <a:cs typeface="Calibri"/>
              </a:rPr>
              <a:t>Französischer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Mindestlohn</a:t>
            </a:r>
            <a:r>
              <a:rPr sz="1800" b="0" spc="-12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(SMIC):</a:t>
            </a:r>
            <a:r>
              <a:rPr sz="1800" b="0" spc="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10,85€</a:t>
            </a:r>
            <a:r>
              <a:rPr sz="1800" b="0" spc="-8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brutto,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8,60€</a:t>
            </a:r>
            <a:r>
              <a:rPr sz="1800" b="0" spc="-8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netto</a:t>
            </a:r>
            <a:r>
              <a:rPr sz="1800" b="0" spc="-3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(pro</a:t>
            </a:r>
            <a:r>
              <a:rPr sz="1800" b="0" spc="5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Stunde)</a:t>
            </a: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/>
              <a:t>Praktikum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 dirty="0"/>
          </a:p>
          <a:p>
            <a:pPr marL="298450" indent="-286385">
              <a:lnSpc>
                <a:spcPct val="100000"/>
              </a:lnSpc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800" b="0" dirty="0">
                <a:latin typeface="Calibri"/>
                <a:cs typeface="Calibri"/>
              </a:rPr>
              <a:t>Bezahlt</a:t>
            </a:r>
            <a:r>
              <a:rPr sz="1800" b="0" spc="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ab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2</a:t>
            </a:r>
            <a:r>
              <a:rPr sz="1800" b="0" spc="-1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Monate</a:t>
            </a:r>
            <a:r>
              <a:rPr sz="1800" b="0" spc="-8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(mindestens</a:t>
            </a:r>
            <a:r>
              <a:rPr sz="1800" b="0" spc="2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600,60€</a:t>
            </a:r>
            <a:r>
              <a:rPr sz="1800" b="0" spc="-8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pro</a:t>
            </a:r>
            <a:r>
              <a:rPr sz="1800" b="0" spc="-12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Monat)</a:t>
            </a:r>
          </a:p>
          <a:p>
            <a:pPr marL="298450" indent="-286385">
              <a:lnSpc>
                <a:spcPct val="100000"/>
              </a:lnSpc>
              <a:spcBef>
                <a:spcPts val="170"/>
              </a:spcBef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800" b="0" spc="-10" dirty="0">
                <a:latin typeface="Calibri"/>
                <a:cs typeface="Calibri"/>
              </a:rPr>
              <a:t>Praktikumsvereinbarung</a:t>
            </a:r>
            <a:r>
              <a:rPr sz="1800" b="0" spc="-3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(Universität</a:t>
            </a:r>
            <a:r>
              <a:rPr sz="1800" b="0" spc="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·</a:t>
            </a:r>
            <a:r>
              <a:rPr sz="1800" b="0" spc="9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Praxes</a:t>
            </a:r>
            <a:r>
              <a:rPr sz="1800" b="0" spc="1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DFJW-</a:t>
            </a:r>
            <a:r>
              <a:rPr sz="1800" b="0" spc="-10" dirty="0">
                <a:latin typeface="Calibri"/>
                <a:cs typeface="Calibri"/>
              </a:rPr>
              <a:t>Programm)</a:t>
            </a:r>
          </a:p>
          <a:p>
            <a:pPr>
              <a:lnSpc>
                <a:spcPct val="100000"/>
              </a:lnSpc>
            </a:pPr>
            <a:endParaRPr sz="1800" b="0" spc="-10" dirty="0">
              <a:latin typeface="Calibri"/>
              <a:cs typeface="Calibri"/>
            </a:endParaRPr>
          </a:p>
          <a:p>
            <a:pPr marL="60325">
              <a:lnSpc>
                <a:spcPct val="100000"/>
              </a:lnSpc>
            </a:pPr>
            <a:r>
              <a:rPr sz="1800" spc="-10" dirty="0"/>
              <a:t>Freiwilligendienste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95375" y="542925"/>
            <a:ext cx="1495425" cy="381515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1206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5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Nebenjob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269537" y="11112"/>
            <a:ext cx="1873250" cy="1739900"/>
            <a:chOff x="10269537" y="11112"/>
            <a:chExt cx="1873250" cy="173990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96575" y="723900"/>
              <a:ext cx="1162050" cy="31432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306050" y="47625"/>
              <a:ext cx="1800225" cy="1666875"/>
            </a:xfrm>
            <a:custGeom>
              <a:avLst/>
              <a:gdLst/>
              <a:ahLst/>
              <a:cxnLst/>
              <a:rect l="l" t="t" r="r" b="b"/>
              <a:pathLst>
                <a:path w="1800225" h="1666875">
                  <a:moveTo>
                    <a:pt x="0" y="833374"/>
                  </a:moveTo>
                  <a:lnTo>
                    <a:pt x="1270" y="787653"/>
                  </a:lnTo>
                  <a:lnTo>
                    <a:pt x="5333" y="742569"/>
                  </a:lnTo>
                  <a:lnTo>
                    <a:pt x="11810" y="698246"/>
                  </a:lnTo>
                  <a:lnTo>
                    <a:pt x="20700" y="654558"/>
                  </a:lnTo>
                  <a:lnTo>
                    <a:pt x="32130" y="611886"/>
                  </a:lnTo>
                  <a:lnTo>
                    <a:pt x="45847" y="569976"/>
                  </a:lnTo>
                  <a:lnTo>
                    <a:pt x="61849" y="529082"/>
                  </a:lnTo>
                  <a:lnTo>
                    <a:pt x="80136" y="489203"/>
                  </a:lnTo>
                  <a:lnTo>
                    <a:pt x="100456" y="450341"/>
                  </a:lnTo>
                  <a:lnTo>
                    <a:pt x="122935" y="412750"/>
                  </a:lnTo>
                  <a:lnTo>
                    <a:pt x="147320" y="376300"/>
                  </a:lnTo>
                  <a:lnTo>
                    <a:pt x="173608" y="341249"/>
                  </a:lnTo>
                  <a:lnTo>
                    <a:pt x="201929" y="307340"/>
                  </a:lnTo>
                  <a:lnTo>
                    <a:pt x="231901" y="274954"/>
                  </a:lnTo>
                  <a:lnTo>
                    <a:pt x="263651" y="244094"/>
                  </a:lnTo>
                  <a:lnTo>
                    <a:pt x="297052" y="214756"/>
                  </a:lnTo>
                  <a:lnTo>
                    <a:pt x="331977" y="186944"/>
                  </a:lnTo>
                  <a:lnTo>
                    <a:pt x="368553" y="160781"/>
                  </a:lnTo>
                  <a:lnTo>
                    <a:pt x="406526" y="136398"/>
                  </a:lnTo>
                  <a:lnTo>
                    <a:pt x="445770" y="113792"/>
                  </a:lnTo>
                  <a:lnTo>
                    <a:pt x="486409" y="92964"/>
                  </a:lnTo>
                  <a:lnTo>
                    <a:pt x="528320" y="74168"/>
                  </a:lnTo>
                  <a:lnTo>
                    <a:pt x="571500" y="57276"/>
                  </a:lnTo>
                  <a:lnTo>
                    <a:pt x="615569" y="42545"/>
                  </a:lnTo>
                  <a:lnTo>
                    <a:pt x="660907" y="29718"/>
                  </a:lnTo>
                  <a:lnTo>
                    <a:pt x="707008" y="19176"/>
                  </a:lnTo>
                  <a:lnTo>
                    <a:pt x="754126" y="10922"/>
                  </a:lnTo>
                  <a:lnTo>
                    <a:pt x="802131" y="4952"/>
                  </a:lnTo>
                  <a:lnTo>
                    <a:pt x="850773" y="1270"/>
                  </a:lnTo>
                  <a:lnTo>
                    <a:pt x="900176" y="0"/>
                  </a:lnTo>
                  <a:lnTo>
                    <a:pt x="949578" y="1270"/>
                  </a:lnTo>
                  <a:lnTo>
                    <a:pt x="998220" y="4952"/>
                  </a:lnTo>
                  <a:lnTo>
                    <a:pt x="1046226" y="10922"/>
                  </a:lnTo>
                  <a:lnTo>
                    <a:pt x="1093216" y="19176"/>
                  </a:lnTo>
                  <a:lnTo>
                    <a:pt x="1139444" y="29718"/>
                  </a:lnTo>
                  <a:lnTo>
                    <a:pt x="1184655" y="42545"/>
                  </a:lnTo>
                  <a:lnTo>
                    <a:pt x="1228852" y="57276"/>
                  </a:lnTo>
                  <a:lnTo>
                    <a:pt x="1271904" y="74168"/>
                  </a:lnTo>
                  <a:lnTo>
                    <a:pt x="1313815" y="92964"/>
                  </a:lnTo>
                  <a:lnTo>
                    <a:pt x="1354454" y="113792"/>
                  </a:lnTo>
                  <a:lnTo>
                    <a:pt x="1393825" y="136398"/>
                  </a:lnTo>
                  <a:lnTo>
                    <a:pt x="1431671" y="160781"/>
                  </a:lnTo>
                  <a:lnTo>
                    <a:pt x="1468247" y="186944"/>
                  </a:lnTo>
                  <a:lnTo>
                    <a:pt x="1503172" y="214756"/>
                  </a:lnTo>
                  <a:lnTo>
                    <a:pt x="1536573" y="244094"/>
                  </a:lnTo>
                  <a:lnTo>
                    <a:pt x="1568323" y="274954"/>
                  </a:lnTo>
                  <a:lnTo>
                    <a:pt x="1598295" y="307340"/>
                  </a:lnTo>
                  <a:lnTo>
                    <a:pt x="1626616" y="341249"/>
                  </a:lnTo>
                  <a:lnTo>
                    <a:pt x="1652904" y="376300"/>
                  </a:lnTo>
                  <a:lnTo>
                    <a:pt x="1677289" y="412750"/>
                  </a:lnTo>
                  <a:lnTo>
                    <a:pt x="1699768" y="450341"/>
                  </a:lnTo>
                  <a:lnTo>
                    <a:pt x="1720088" y="489203"/>
                  </a:lnTo>
                  <a:lnTo>
                    <a:pt x="1738376" y="529082"/>
                  </a:lnTo>
                  <a:lnTo>
                    <a:pt x="1754377" y="569976"/>
                  </a:lnTo>
                  <a:lnTo>
                    <a:pt x="1768094" y="611886"/>
                  </a:lnTo>
                  <a:lnTo>
                    <a:pt x="1779524" y="654558"/>
                  </a:lnTo>
                  <a:lnTo>
                    <a:pt x="1788414" y="698246"/>
                  </a:lnTo>
                  <a:lnTo>
                    <a:pt x="1794891" y="742569"/>
                  </a:lnTo>
                  <a:lnTo>
                    <a:pt x="1798954" y="787653"/>
                  </a:lnTo>
                  <a:lnTo>
                    <a:pt x="1800225" y="833374"/>
                  </a:lnTo>
                  <a:lnTo>
                    <a:pt x="1798954" y="879094"/>
                  </a:lnTo>
                  <a:lnTo>
                    <a:pt x="1794891" y="924178"/>
                  </a:lnTo>
                  <a:lnTo>
                    <a:pt x="1788414" y="968628"/>
                  </a:lnTo>
                  <a:lnTo>
                    <a:pt x="1779524" y="1012189"/>
                  </a:lnTo>
                  <a:lnTo>
                    <a:pt x="1768094" y="1054989"/>
                  </a:lnTo>
                  <a:lnTo>
                    <a:pt x="1754377" y="1096899"/>
                  </a:lnTo>
                  <a:lnTo>
                    <a:pt x="1738376" y="1137792"/>
                  </a:lnTo>
                  <a:lnTo>
                    <a:pt x="1720088" y="1177671"/>
                  </a:lnTo>
                  <a:lnTo>
                    <a:pt x="1699768" y="1216405"/>
                  </a:lnTo>
                  <a:lnTo>
                    <a:pt x="1677289" y="1254125"/>
                  </a:lnTo>
                  <a:lnTo>
                    <a:pt x="1652904" y="1290447"/>
                  </a:lnTo>
                  <a:lnTo>
                    <a:pt x="1626616" y="1325626"/>
                  </a:lnTo>
                  <a:lnTo>
                    <a:pt x="1598295" y="1359408"/>
                  </a:lnTo>
                  <a:lnTo>
                    <a:pt x="1568323" y="1391792"/>
                  </a:lnTo>
                  <a:lnTo>
                    <a:pt x="1536573" y="1422780"/>
                  </a:lnTo>
                  <a:lnTo>
                    <a:pt x="1503172" y="1452117"/>
                  </a:lnTo>
                  <a:lnTo>
                    <a:pt x="1468247" y="1479930"/>
                  </a:lnTo>
                  <a:lnTo>
                    <a:pt x="1431671" y="1506092"/>
                  </a:lnTo>
                  <a:lnTo>
                    <a:pt x="1393825" y="1530477"/>
                  </a:lnTo>
                  <a:lnTo>
                    <a:pt x="1354454" y="1553083"/>
                  </a:lnTo>
                  <a:lnTo>
                    <a:pt x="1313815" y="1573911"/>
                  </a:lnTo>
                  <a:lnTo>
                    <a:pt x="1271904" y="1592707"/>
                  </a:lnTo>
                  <a:lnTo>
                    <a:pt x="1228852" y="1609598"/>
                  </a:lnTo>
                  <a:lnTo>
                    <a:pt x="1184655" y="1624329"/>
                  </a:lnTo>
                  <a:lnTo>
                    <a:pt x="1139444" y="1637157"/>
                  </a:lnTo>
                  <a:lnTo>
                    <a:pt x="1093216" y="1647698"/>
                  </a:lnTo>
                  <a:lnTo>
                    <a:pt x="1046226" y="1655952"/>
                  </a:lnTo>
                  <a:lnTo>
                    <a:pt x="998220" y="1661922"/>
                  </a:lnTo>
                  <a:lnTo>
                    <a:pt x="949578" y="1665604"/>
                  </a:lnTo>
                  <a:lnTo>
                    <a:pt x="900176" y="1666875"/>
                  </a:lnTo>
                  <a:lnTo>
                    <a:pt x="850773" y="1665604"/>
                  </a:lnTo>
                  <a:lnTo>
                    <a:pt x="802131" y="1661922"/>
                  </a:lnTo>
                  <a:lnTo>
                    <a:pt x="754126" y="1655952"/>
                  </a:lnTo>
                  <a:lnTo>
                    <a:pt x="707008" y="1647698"/>
                  </a:lnTo>
                  <a:lnTo>
                    <a:pt x="660907" y="1637157"/>
                  </a:lnTo>
                  <a:lnTo>
                    <a:pt x="615569" y="1624329"/>
                  </a:lnTo>
                  <a:lnTo>
                    <a:pt x="571500" y="1609598"/>
                  </a:lnTo>
                  <a:lnTo>
                    <a:pt x="528320" y="1592707"/>
                  </a:lnTo>
                  <a:lnTo>
                    <a:pt x="486409" y="1573911"/>
                  </a:lnTo>
                  <a:lnTo>
                    <a:pt x="445770" y="1553083"/>
                  </a:lnTo>
                  <a:lnTo>
                    <a:pt x="406526" y="1530477"/>
                  </a:lnTo>
                  <a:lnTo>
                    <a:pt x="368553" y="1506092"/>
                  </a:lnTo>
                  <a:lnTo>
                    <a:pt x="331977" y="1479930"/>
                  </a:lnTo>
                  <a:lnTo>
                    <a:pt x="297052" y="1452117"/>
                  </a:lnTo>
                  <a:lnTo>
                    <a:pt x="263651" y="1422780"/>
                  </a:lnTo>
                  <a:lnTo>
                    <a:pt x="231901" y="1391792"/>
                  </a:lnTo>
                  <a:lnTo>
                    <a:pt x="201929" y="1359408"/>
                  </a:lnTo>
                  <a:lnTo>
                    <a:pt x="173608" y="1325626"/>
                  </a:lnTo>
                  <a:lnTo>
                    <a:pt x="147320" y="1290447"/>
                  </a:lnTo>
                  <a:lnTo>
                    <a:pt x="122935" y="1254125"/>
                  </a:lnTo>
                  <a:lnTo>
                    <a:pt x="100456" y="1216405"/>
                  </a:lnTo>
                  <a:lnTo>
                    <a:pt x="80136" y="1177671"/>
                  </a:lnTo>
                  <a:lnTo>
                    <a:pt x="61849" y="1137792"/>
                  </a:lnTo>
                  <a:lnTo>
                    <a:pt x="45847" y="1096899"/>
                  </a:lnTo>
                  <a:lnTo>
                    <a:pt x="32130" y="1054989"/>
                  </a:lnTo>
                  <a:lnTo>
                    <a:pt x="20700" y="1012189"/>
                  </a:lnTo>
                  <a:lnTo>
                    <a:pt x="11810" y="968628"/>
                  </a:lnTo>
                  <a:lnTo>
                    <a:pt x="5333" y="924178"/>
                  </a:lnTo>
                  <a:lnTo>
                    <a:pt x="1270" y="879094"/>
                  </a:lnTo>
                  <a:lnTo>
                    <a:pt x="0" y="833374"/>
                  </a:lnTo>
                  <a:close/>
                </a:path>
              </a:pathLst>
            </a:custGeom>
            <a:ln w="73025">
              <a:solidFill>
                <a:srgbClr val="AD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>
            <a:hlinkClick r:id="rId3"/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0975" y="5619750"/>
            <a:ext cx="1838325" cy="504825"/>
          </a:xfrm>
          <a:prstGeom prst="rect">
            <a:avLst/>
          </a:prstGeom>
        </p:spPr>
      </p:pic>
      <p:pic>
        <p:nvPicPr>
          <p:cNvPr id="15" name="object 15">
            <a:hlinkClick r:id="rId5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38825" y="5505450"/>
            <a:ext cx="1666875" cy="53340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372725" y="5057775"/>
            <a:ext cx="1400175" cy="361950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6430962" y="30162"/>
            <a:ext cx="4083050" cy="4054475"/>
            <a:chOff x="6430962" y="30162"/>
            <a:chExt cx="4083050" cy="4054475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15375" y="2752725"/>
              <a:ext cx="1504950" cy="5715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458200" y="2028825"/>
              <a:ext cx="2019300" cy="2019300"/>
            </a:xfrm>
            <a:custGeom>
              <a:avLst/>
              <a:gdLst/>
              <a:ahLst/>
              <a:cxnLst/>
              <a:rect l="l" t="t" r="r" b="b"/>
              <a:pathLst>
                <a:path w="2019300" h="2019300">
                  <a:moveTo>
                    <a:pt x="0" y="1009650"/>
                  </a:moveTo>
                  <a:lnTo>
                    <a:pt x="1143" y="962151"/>
                  </a:lnTo>
                  <a:lnTo>
                    <a:pt x="4318" y="915162"/>
                  </a:lnTo>
                  <a:lnTo>
                    <a:pt x="9778" y="868807"/>
                  </a:lnTo>
                  <a:lnTo>
                    <a:pt x="17145" y="823087"/>
                  </a:lnTo>
                  <a:lnTo>
                    <a:pt x="26670" y="778128"/>
                  </a:lnTo>
                  <a:lnTo>
                    <a:pt x="38100" y="733933"/>
                  </a:lnTo>
                  <a:lnTo>
                    <a:pt x="51434" y="690499"/>
                  </a:lnTo>
                  <a:lnTo>
                    <a:pt x="66675" y="647953"/>
                  </a:lnTo>
                  <a:lnTo>
                    <a:pt x="83820" y="606298"/>
                  </a:lnTo>
                  <a:lnTo>
                    <a:pt x="102616" y="565658"/>
                  </a:lnTo>
                  <a:lnTo>
                    <a:pt x="123190" y="525907"/>
                  </a:lnTo>
                  <a:lnTo>
                    <a:pt x="145415" y="487299"/>
                  </a:lnTo>
                  <a:lnTo>
                    <a:pt x="169291" y="449707"/>
                  </a:lnTo>
                  <a:lnTo>
                    <a:pt x="194818" y="413385"/>
                  </a:lnTo>
                  <a:lnTo>
                    <a:pt x="221742" y="378205"/>
                  </a:lnTo>
                  <a:lnTo>
                    <a:pt x="250317" y="344170"/>
                  </a:lnTo>
                  <a:lnTo>
                    <a:pt x="280161" y="311530"/>
                  </a:lnTo>
                  <a:lnTo>
                    <a:pt x="311530" y="280162"/>
                  </a:lnTo>
                  <a:lnTo>
                    <a:pt x="344170" y="250316"/>
                  </a:lnTo>
                  <a:lnTo>
                    <a:pt x="378205" y="221741"/>
                  </a:lnTo>
                  <a:lnTo>
                    <a:pt x="413384" y="194817"/>
                  </a:lnTo>
                  <a:lnTo>
                    <a:pt x="449706" y="169290"/>
                  </a:lnTo>
                  <a:lnTo>
                    <a:pt x="487299" y="145414"/>
                  </a:lnTo>
                  <a:lnTo>
                    <a:pt x="525906" y="123189"/>
                  </a:lnTo>
                  <a:lnTo>
                    <a:pt x="565657" y="102615"/>
                  </a:lnTo>
                  <a:lnTo>
                    <a:pt x="606298" y="83820"/>
                  </a:lnTo>
                  <a:lnTo>
                    <a:pt x="647953" y="66675"/>
                  </a:lnTo>
                  <a:lnTo>
                    <a:pt x="690499" y="51435"/>
                  </a:lnTo>
                  <a:lnTo>
                    <a:pt x="733932" y="38100"/>
                  </a:lnTo>
                  <a:lnTo>
                    <a:pt x="778128" y="26670"/>
                  </a:lnTo>
                  <a:lnTo>
                    <a:pt x="823086" y="17145"/>
                  </a:lnTo>
                  <a:lnTo>
                    <a:pt x="868806" y="9778"/>
                  </a:lnTo>
                  <a:lnTo>
                    <a:pt x="915161" y="4317"/>
                  </a:lnTo>
                  <a:lnTo>
                    <a:pt x="962151" y="1142"/>
                  </a:lnTo>
                  <a:lnTo>
                    <a:pt x="1009650" y="0"/>
                  </a:lnTo>
                  <a:lnTo>
                    <a:pt x="1057148" y="1142"/>
                  </a:lnTo>
                  <a:lnTo>
                    <a:pt x="1104138" y="4317"/>
                  </a:lnTo>
                  <a:lnTo>
                    <a:pt x="1150493" y="9778"/>
                  </a:lnTo>
                  <a:lnTo>
                    <a:pt x="1196213" y="17145"/>
                  </a:lnTo>
                  <a:lnTo>
                    <a:pt x="1241171" y="26670"/>
                  </a:lnTo>
                  <a:lnTo>
                    <a:pt x="1285367" y="38100"/>
                  </a:lnTo>
                  <a:lnTo>
                    <a:pt x="1328801" y="51435"/>
                  </a:lnTo>
                  <a:lnTo>
                    <a:pt x="1371346" y="66675"/>
                  </a:lnTo>
                  <a:lnTo>
                    <a:pt x="1413002" y="83820"/>
                  </a:lnTo>
                  <a:lnTo>
                    <a:pt x="1453642" y="102615"/>
                  </a:lnTo>
                  <a:lnTo>
                    <a:pt x="1493393" y="123189"/>
                  </a:lnTo>
                  <a:lnTo>
                    <a:pt x="1532001" y="145414"/>
                  </a:lnTo>
                  <a:lnTo>
                    <a:pt x="1569593" y="169290"/>
                  </a:lnTo>
                  <a:lnTo>
                    <a:pt x="1605915" y="194817"/>
                  </a:lnTo>
                  <a:lnTo>
                    <a:pt x="1641094" y="221741"/>
                  </a:lnTo>
                  <a:lnTo>
                    <a:pt x="1675129" y="250316"/>
                  </a:lnTo>
                  <a:lnTo>
                    <a:pt x="1707769" y="280162"/>
                  </a:lnTo>
                  <a:lnTo>
                    <a:pt x="1739138" y="311530"/>
                  </a:lnTo>
                  <a:lnTo>
                    <a:pt x="1768982" y="344170"/>
                  </a:lnTo>
                  <a:lnTo>
                    <a:pt x="1797557" y="378205"/>
                  </a:lnTo>
                  <a:lnTo>
                    <a:pt x="1824481" y="413385"/>
                  </a:lnTo>
                  <a:lnTo>
                    <a:pt x="1850008" y="449707"/>
                  </a:lnTo>
                  <a:lnTo>
                    <a:pt x="1873884" y="487299"/>
                  </a:lnTo>
                  <a:lnTo>
                    <a:pt x="1896109" y="525907"/>
                  </a:lnTo>
                  <a:lnTo>
                    <a:pt x="1916683" y="565658"/>
                  </a:lnTo>
                  <a:lnTo>
                    <a:pt x="1935479" y="606298"/>
                  </a:lnTo>
                  <a:lnTo>
                    <a:pt x="1952625" y="647953"/>
                  </a:lnTo>
                  <a:lnTo>
                    <a:pt x="1967865" y="690499"/>
                  </a:lnTo>
                  <a:lnTo>
                    <a:pt x="1981200" y="733933"/>
                  </a:lnTo>
                  <a:lnTo>
                    <a:pt x="1992629" y="778128"/>
                  </a:lnTo>
                  <a:lnTo>
                    <a:pt x="2002154" y="823087"/>
                  </a:lnTo>
                  <a:lnTo>
                    <a:pt x="2009521" y="868807"/>
                  </a:lnTo>
                  <a:lnTo>
                    <a:pt x="2014981" y="915162"/>
                  </a:lnTo>
                  <a:lnTo>
                    <a:pt x="2018156" y="962151"/>
                  </a:lnTo>
                  <a:lnTo>
                    <a:pt x="2019300" y="1009650"/>
                  </a:lnTo>
                  <a:lnTo>
                    <a:pt x="2018156" y="1057148"/>
                  </a:lnTo>
                  <a:lnTo>
                    <a:pt x="2014981" y="1104138"/>
                  </a:lnTo>
                  <a:lnTo>
                    <a:pt x="2009521" y="1150492"/>
                  </a:lnTo>
                  <a:lnTo>
                    <a:pt x="2002154" y="1196213"/>
                  </a:lnTo>
                  <a:lnTo>
                    <a:pt x="1992629" y="1241171"/>
                  </a:lnTo>
                  <a:lnTo>
                    <a:pt x="1981200" y="1285366"/>
                  </a:lnTo>
                  <a:lnTo>
                    <a:pt x="1967865" y="1328801"/>
                  </a:lnTo>
                  <a:lnTo>
                    <a:pt x="1952625" y="1371346"/>
                  </a:lnTo>
                  <a:lnTo>
                    <a:pt x="1935479" y="1413002"/>
                  </a:lnTo>
                  <a:lnTo>
                    <a:pt x="1916683" y="1453641"/>
                  </a:lnTo>
                  <a:lnTo>
                    <a:pt x="1896109" y="1493392"/>
                  </a:lnTo>
                  <a:lnTo>
                    <a:pt x="1873884" y="1532001"/>
                  </a:lnTo>
                  <a:lnTo>
                    <a:pt x="1850008" y="1569592"/>
                  </a:lnTo>
                  <a:lnTo>
                    <a:pt x="1824481" y="1605914"/>
                  </a:lnTo>
                  <a:lnTo>
                    <a:pt x="1797557" y="1641094"/>
                  </a:lnTo>
                  <a:lnTo>
                    <a:pt x="1768982" y="1675130"/>
                  </a:lnTo>
                  <a:lnTo>
                    <a:pt x="1739138" y="1707769"/>
                  </a:lnTo>
                  <a:lnTo>
                    <a:pt x="1707769" y="1739138"/>
                  </a:lnTo>
                  <a:lnTo>
                    <a:pt x="1675129" y="1768983"/>
                  </a:lnTo>
                  <a:lnTo>
                    <a:pt x="1641094" y="1797558"/>
                  </a:lnTo>
                  <a:lnTo>
                    <a:pt x="1605915" y="1824482"/>
                  </a:lnTo>
                  <a:lnTo>
                    <a:pt x="1569593" y="1850008"/>
                  </a:lnTo>
                  <a:lnTo>
                    <a:pt x="1532001" y="1873885"/>
                  </a:lnTo>
                  <a:lnTo>
                    <a:pt x="1493393" y="1896110"/>
                  </a:lnTo>
                  <a:lnTo>
                    <a:pt x="1453642" y="1916683"/>
                  </a:lnTo>
                  <a:lnTo>
                    <a:pt x="1413002" y="1935480"/>
                  </a:lnTo>
                  <a:lnTo>
                    <a:pt x="1371346" y="1952625"/>
                  </a:lnTo>
                  <a:lnTo>
                    <a:pt x="1328801" y="1967864"/>
                  </a:lnTo>
                  <a:lnTo>
                    <a:pt x="1285367" y="1981200"/>
                  </a:lnTo>
                  <a:lnTo>
                    <a:pt x="1241171" y="1992630"/>
                  </a:lnTo>
                  <a:lnTo>
                    <a:pt x="1196213" y="2002155"/>
                  </a:lnTo>
                  <a:lnTo>
                    <a:pt x="1150493" y="2009520"/>
                  </a:lnTo>
                  <a:lnTo>
                    <a:pt x="1104138" y="2014982"/>
                  </a:lnTo>
                  <a:lnTo>
                    <a:pt x="1057148" y="2018157"/>
                  </a:lnTo>
                  <a:lnTo>
                    <a:pt x="1009650" y="2019300"/>
                  </a:lnTo>
                  <a:lnTo>
                    <a:pt x="962151" y="2018157"/>
                  </a:lnTo>
                  <a:lnTo>
                    <a:pt x="915161" y="2014982"/>
                  </a:lnTo>
                  <a:lnTo>
                    <a:pt x="868806" y="2009520"/>
                  </a:lnTo>
                  <a:lnTo>
                    <a:pt x="823086" y="2002155"/>
                  </a:lnTo>
                  <a:lnTo>
                    <a:pt x="778128" y="1992630"/>
                  </a:lnTo>
                  <a:lnTo>
                    <a:pt x="733932" y="1981200"/>
                  </a:lnTo>
                  <a:lnTo>
                    <a:pt x="690499" y="1967864"/>
                  </a:lnTo>
                  <a:lnTo>
                    <a:pt x="647953" y="1952625"/>
                  </a:lnTo>
                  <a:lnTo>
                    <a:pt x="606298" y="1935480"/>
                  </a:lnTo>
                  <a:lnTo>
                    <a:pt x="565657" y="1916683"/>
                  </a:lnTo>
                  <a:lnTo>
                    <a:pt x="525906" y="1896110"/>
                  </a:lnTo>
                  <a:lnTo>
                    <a:pt x="487299" y="1873885"/>
                  </a:lnTo>
                  <a:lnTo>
                    <a:pt x="449706" y="1850008"/>
                  </a:lnTo>
                  <a:lnTo>
                    <a:pt x="413384" y="1824482"/>
                  </a:lnTo>
                  <a:lnTo>
                    <a:pt x="378205" y="1797558"/>
                  </a:lnTo>
                  <a:lnTo>
                    <a:pt x="344170" y="1768983"/>
                  </a:lnTo>
                  <a:lnTo>
                    <a:pt x="311530" y="1739138"/>
                  </a:lnTo>
                  <a:lnTo>
                    <a:pt x="280161" y="1707769"/>
                  </a:lnTo>
                  <a:lnTo>
                    <a:pt x="250317" y="1675130"/>
                  </a:lnTo>
                  <a:lnTo>
                    <a:pt x="221742" y="1641094"/>
                  </a:lnTo>
                  <a:lnTo>
                    <a:pt x="194818" y="1605914"/>
                  </a:lnTo>
                  <a:lnTo>
                    <a:pt x="169291" y="1569592"/>
                  </a:lnTo>
                  <a:lnTo>
                    <a:pt x="145415" y="1532001"/>
                  </a:lnTo>
                  <a:lnTo>
                    <a:pt x="123190" y="1493392"/>
                  </a:lnTo>
                  <a:lnTo>
                    <a:pt x="102616" y="1453641"/>
                  </a:lnTo>
                  <a:lnTo>
                    <a:pt x="83820" y="1413002"/>
                  </a:lnTo>
                  <a:lnTo>
                    <a:pt x="66675" y="1371346"/>
                  </a:lnTo>
                  <a:lnTo>
                    <a:pt x="51434" y="1328801"/>
                  </a:lnTo>
                  <a:lnTo>
                    <a:pt x="38100" y="1285366"/>
                  </a:lnTo>
                  <a:lnTo>
                    <a:pt x="26670" y="1241171"/>
                  </a:lnTo>
                  <a:lnTo>
                    <a:pt x="17145" y="1196213"/>
                  </a:lnTo>
                  <a:lnTo>
                    <a:pt x="9778" y="1150492"/>
                  </a:lnTo>
                  <a:lnTo>
                    <a:pt x="4318" y="1104138"/>
                  </a:lnTo>
                  <a:lnTo>
                    <a:pt x="1143" y="1057148"/>
                  </a:lnTo>
                  <a:lnTo>
                    <a:pt x="0" y="1009650"/>
                  </a:lnTo>
                  <a:close/>
                </a:path>
              </a:pathLst>
            </a:custGeom>
            <a:ln w="73025">
              <a:solidFill>
                <a:srgbClr val="AD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>
              <a:hlinkClick r:id="rId9"/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10350" y="876300"/>
              <a:ext cx="1866900" cy="50482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467475" y="66675"/>
              <a:ext cx="2162175" cy="2171700"/>
            </a:xfrm>
            <a:custGeom>
              <a:avLst/>
              <a:gdLst/>
              <a:ahLst/>
              <a:cxnLst/>
              <a:rect l="l" t="t" r="r" b="b"/>
              <a:pathLst>
                <a:path w="2162175" h="2171700">
                  <a:moveTo>
                    <a:pt x="0" y="1085850"/>
                  </a:moveTo>
                  <a:lnTo>
                    <a:pt x="1015" y="1037463"/>
                  </a:lnTo>
                  <a:lnTo>
                    <a:pt x="4190" y="989711"/>
                  </a:lnTo>
                  <a:lnTo>
                    <a:pt x="9398" y="942466"/>
                  </a:lnTo>
                  <a:lnTo>
                    <a:pt x="16510" y="895858"/>
                  </a:lnTo>
                  <a:lnTo>
                    <a:pt x="25653" y="849884"/>
                  </a:lnTo>
                  <a:lnTo>
                    <a:pt x="36575" y="804672"/>
                  </a:lnTo>
                  <a:lnTo>
                    <a:pt x="49402" y="760222"/>
                  </a:lnTo>
                  <a:lnTo>
                    <a:pt x="64134" y="716534"/>
                  </a:lnTo>
                  <a:lnTo>
                    <a:pt x="80518" y="673735"/>
                  </a:lnTo>
                  <a:lnTo>
                    <a:pt x="98678" y="631825"/>
                  </a:lnTo>
                  <a:lnTo>
                    <a:pt x="118618" y="590930"/>
                  </a:lnTo>
                  <a:lnTo>
                    <a:pt x="140080" y="550926"/>
                  </a:lnTo>
                  <a:lnTo>
                    <a:pt x="163195" y="511937"/>
                  </a:lnTo>
                  <a:lnTo>
                    <a:pt x="187832" y="474090"/>
                  </a:lnTo>
                  <a:lnTo>
                    <a:pt x="213868" y="437261"/>
                  </a:lnTo>
                  <a:lnTo>
                    <a:pt x="241553" y="401700"/>
                  </a:lnTo>
                  <a:lnTo>
                    <a:pt x="270509" y="367284"/>
                  </a:lnTo>
                  <a:lnTo>
                    <a:pt x="300990" y="334137"/>
                  </a:lnTo>
                  <a:lnTo>
                    <a:pt x="332613" y="302260"/>
                  </a:lnTo>
                  <a:lnTo>
                    <a:pt x="365632" y="271779"/>
                  </a:lnTo>
                  <a:lnTo>
                    <a:pt x="399923" y="242570"/>
                  </a:lnTo>
                  <a:lnTo>
                    <a:pt x="435355" y="214883"/>
                  </a:lnTo>
                  <a:lnTo>
                    <a:pt x="471931" y="188595"/>
                  </a:lnTo>
                  <a:lnTo>
                    <a:pt x="509650" y="163829"/>
                  </a:lnTo>
                  <a:lnTo>
                    <a:pt x="548513" y="140716"/>
                  </a:lnTo>
                  <a:lnTo>
                    <a:pt x="588264" y="119125"/>
                  </a:lnTo>
                  <a:lnTo>
                    <a:pt x="629030" y="99186"/>
                  </a:lnTo>
                  <a:lnTo>
                    <a:pt x="670814" y="80899"/>
                  </a:lnTo>
                  <a:lnTo>
                    <a:pt x="713485" y="64389"/>
                  </a:lnTo>
                  <a:lnTo>
                    <a:pt x="756920" y="49656"/>
                  </a:lnTo>
                  <a:lnTo>
                    <a:pt x="801116" y="36702"/>
                  </a:lnTo>
                  <a:lnTo>
                    <a:pt x="846201" y="25653"/>
                  </a:lnTo>
                  <a:lnTo>
                    <a:pt x="891921" y="16636"/>
                  </a:lnTo>
                  <a:lnTo>
                    <a:pt x="938276" y="9398"/>
                  </a:lnTo>
                  <a:lnTo>
                    <a:pt x="985393" y="4191"/>
                  </a:lnTo>
                  <a:lnTo>
                    <a:pt x="1033018" y="1016"/>
                  </a:lnTo>
                  <a:lnTo>
                    <a:pt x="1081151" y="0"/>
                  </a:lnTo>
                  <a:lnTo>
                    <a:pt x="1129283" y="1016"/>
                  </a:lnTo>
                  <a:lnTo>
                    <a:pt x="1176908" y="4191"/>
                  </a:lnTo>
                  <a:lnTo>
                    <a:pt x="1223899" y="9398"/>
                  </a:lnTo>
                  <a:lnTo>
                    <a:pt x="1270380" y="16636"/>
                  </a:lnTo>
                  <a:lnTo>
                    <a:pt x="1316101" y="25653"/>
                  </a:lnTo>
                  <a:lnTo>
                    <a:pt x="1361058" y="36702"/>
                  </a:lnTo>
                  <a:lnTo>
                    <a:pt x="1405381" y="49656"/>
                  </a:lnTo>
                  <a:lnTo>
                    <a:pt x="1448816" y="64389"/>
                  </a:lnTo>
                  <a:lnTo>
                    <a:pt x="1491360" y="80899"/>
                  </a:lnTo>
                  <a:lnTo>
                    <a:pt x="1533144" y="99186"/>
                  </a:lnTo>
                  <a:lnTo>
                    <a:pt x="1573910" y="119125"/>
                  </a:lnTo>
                  <a:lnTo>
                    <a:pt x="1613661" y="140716"/>
                  </a:lnTo>
                  <a:lnTo>
                    <a:pt x="1652524" y="163829"/>
                  </a:lnTo>
                  <a:lnTo>
                    <a:pt x="1690243" y="188595"/>
                  </a:lnTo>
                  <a:lnTo>
                    <a:pt x="1726819" y="214883"/>
                  </a:lnTo>
                  <a:lnTo>
                    <a:pt x="1762252" y="242570"/>
                  </a:lnTo>
                  <a:lnTo>
                    <a:pt x="1796542" y="271779"/>
                  </a:lnTo>
                  <a:lnTo>
                    <a:pt x="1829561" y="302260"/>
                  </a:lnTo>
                  <a:lnTo>
                    <a:pt x="1861184" y="334137"/>
                  </a:lnTo>
                  <a:lnTo>
                    <a:pt x="1891665" y="367284"/>
                  </a:lnTo>
                  <a:lnTo>
                    <a:pt x="1920621" y="401700"/>
                  </a:lnTo>
                  <a:lnTo>
                    <a:pt x="1948306" y="437261"/>
                  </a:lnTo>
                  <a:lnTo>
                    <a:pt x="1974342" y="474090"/>
                  </a:lnTo>
                  <a:lnTo>
                    <a:pt x="1998979" y="511937"/>
                  </a:lnTo>
                  <a:lnTo>
                    <a:pt x="2022094" y="550926"/>
                  </a:lnTo>
                  <a:lnTo>
                    <a:pt x="2043556" y="590930"/>
                  </a:lnTo>
                  <a:lnTo>
                    <a:pt x="2063496" y="631825"/>
                  </a:lnTo>
                  <a:lnTo>
                    <a:pt x="2081656" y="673735"/>
                  </a:lnTo>
                  <a:lnTo>
                    <a:pt x="2098040" y="716534"/>
                  </a:lnTo>
                  <a:lnTo>
                    <a:pt x="2112772" y="760222"/>
                  </a:lnTo>
                  <a:lnTo>
                    <a:pt x="2125599" y="804672"/>
                  </a:lnTo>
                  <a:lnTo>
                    <a:pt x="2136521" y="849884"/>
                  </a:lnTo>
                  <a:lnTo>
                    <a:pt x="2145665" y="895858"/>
                  </a:lnTo>
                  <a:lnTo>
                    <a:pt x="2152777" y="942466"/>
                  </a:lnTo>
                  <a:lnTo>
                    <a:pt x="2157983" y="989711"/>
                  </a:lnTo>
                  <a:lnTo>
                    <a:pt x="2161158" y="1037463"/>
                  </a:lnTo>
                  <a:lnTo>
                    <a:pt x="2162175" y="1085850"/>
                  </a:lnTo>
                  <a:lnTo>
                    <a:pt x="2161158" y="1134237"/>
                  </a:lnTo>
                  <a:lnTo>
                    <a:pt x="2157983" y="1181989"/>
                  </a:lnTo>
                  <a:lnTo>
                    <a:pt x="2152777" y="1229233"/>
                  </a:lnTo>
                  <a:lnTo>
                    <a:pt x="2145665" y="1275841"/>
                  </a:lnTo>
                  <a:lnTo>
                    <a:pt x="2136521" y="1321815"/>
                  </a:lnTo>
                  <a:lnTo>
                    <a:pt x="2125599" y="1367027"/>
                  </a:lnTo>
                  <a:lnTo>
                    <a:pt x="2112772" y="1411477"/>
                  </a:lnTo>
                  <a:lnTo>
                    <a:pt x="2098040" y="1455165"/>
                  </a:lnTo>
                  <a:lnTo>
                    <a:pt x="2081656" y="1497964"/>
                  </a:lnTo>
                  <a:lnTo>
                    <a:pt x="2063496" y="1539875"/>
                  </a:lnTo>
                  <a:lnTo>
                    <a:pt x="2043556" y="1580769"/>
                  </a:lnTo>
                  <a:lnTo>
                    <a:pt x="2022094" y="1620774"/>
                  </a:lnTo>
                  <a:lnTo>
                    <a:pt x="1998979" y="1659763"/>
                  </a:lnTo>
                  <a:lnTo>
                    <a:pt x="1974342" y="1697609"/>
                  </a:lnTo>
                  <a:lnTo>
                    <a:pt x="1948306" y="1734439"/>
                  </a:lnTo>
                  <a:lnTo>
                    <a:pt x="1920621" y="1769999"/>
                  </a:lnTo>
                  <a:lnTo>
                    <a:pt x="1891665" y="1804415"/>
                  </a:lnTo>
                  <a:lnTo>
                    <a:pt x="1861184" y="1837563"/>
                  </a:lnTo>
                  <a:lnTo>
                    <a:pt x="1829561" y="1869439"/>
                  </a:lnTo>
                  <a:lnTo>
                    <a:pt x="1796542" y="1899920"/>
                  </a:lnTo>
                  <a:lnTo>
                    <a:pt x="1762252" y="1929129"/>
                  </a:lnTo>
                  <a:lnTo>
                    <a:pt x="1726819" y="1956815"/>
                  </a:lnTo>
                  <a:lnTo>
                    <a:pt x="1690243" y="1983104"/>
                  </a:lnTo>
                  <a:lnTo>
                    <a:pt x="1652524" y="2007870"/>
                  </a:lnTo>
                  <a:lnTo>
                    <a:pt x="1613661" y="2030984"/>
                  </a:lnTo>
                  <a:lnTo>
                    <a:pt x="1573910" y="2052574"/>
                  </a:lnTo>
                  <a:lnTo>
                    <a:pt x="1533144" y="2072513"/>
                  </a:lnTo>
                  <a:lnTo>
                    <a:pt x="1491360" y="2090801"/>
                  </a:lnTo>
                  <a:lnTo>
                    <a:pt x="1448816" y="2107311"/>
                  </a:lnTo>
                  <a:lnTo>
                    <a:pt x="1405381" y="2122042"/>
                  </a:lnTo>
                  <a:lnTo>
                    <a:pt x="1361058" y="2134997"/>
                  </a:lnTo>
                  <a:lnTo>
                    <a:pt x="1316101" y="2146046"/>
                  </a:lnTo>
                  <a:lnTo>
                    <a:pt x="1270380" y="2155063"/>
                  </a:lnTo>
                  <a:lnTo>
                    <a:pt x="1223899" y="2162302"/>
                  </a:lnTo>
                  <a:lnTo>
                    <a:pt x="1176908" y="2167509"/>
                  </a:lnTo>
                  <a:lnTo>
                    <a:pt x="1129283" y="2170684"/>
                  </a:lnTo>
                  <a:lnTo>
                    <a:pt x="1081151" y="2171700"/>
                  </a:lnTo>
                  <a:lnTo>
                    <a:pt x="1033018" y="2170684"/>
                  </a:lnTo>
                  <a:lnTo>
                    <a:pt x="985393" y="2167509"/>
                  </a:lnTo>
                  <a:lnTo>
                    <a:pt x="938276" y="2162302"/>
                  </a:lnTo>
                  <a:lnTo>
                    <a:pt x="891921" y="2155063"/>
                  </a:lnTo>
                  <a:lnTo>
                    <a:pt x="846201" y="2146046"/>
                  </a:lnTo>
                  <a:lnTo>
                    <a:pt x="801116" y="2134997"/>
                  </a:lnTo>
                  <a:lnTo>
                    <a:pt x="756920" y="2122042"/>
                  </a:lnTo>
                  <a:lnTo>
                    <a:pt x="713485" y="2107311"/>
                  </a:lnTo>
                  <a:lnTo>
                    <a:pt x="670814" y="2090801"/>
                  </a:lnTo>
                  <a:lnTo>
                    <a:pt x="629030" y="2072513"/>
                  </a:lnTo>
                  <a:lnTo>
                    <a:pt x="588264" y="2052574"/>
                  </a:lnTo>
                  <a:lnTo>
                    <a:pt x="548513" y="2030984"/>
                  </a:lnTo>
                  <a:lnTo>
                    <a:pt x="509650" y="2007870"/>
                  </a:lnTo>
                  <a:lnTo>
                    <a:pt x="471931" y="1983104"/>
                  </a:lnTo>
                  <a:lnTo>
                    <a:pt x="435355" y="1956815"/>
                  </a:lnTo>
                  <a:lnTo>
                    <a:pt x="399923" y="1929129"/>
                  </a:lnTo>
                  <a:lnTo>
                    <a:pt x="365632" y="1899920"/>
                  </a:lnTo>
                  <a:lnTo>
                    <a:pt x="332613" y="1869439"/>
                  </a:lnTo>
                  <a:lnTo>
                    <a:pt x="300990" y="1837563"/>
                  </a:lnTo>
                  <a:lnTo>
                    <a:pt x="270509" y="1804415"/>
                  </a:lnTo>
                  <a:lnTo>
                    <a:pt x="241553" y="1769999"/>
                  </a:lnTo>
                  <a:lnTo>
                    <a:pt x="213868" y="1734439"/>
                  </a:lnTo>
                  <a:lnTo>
                    <a:pt x="187832" y="1697609"/>
                  </a:lnTo>
                  <a:lnTo>
                    <a:pt x="163195" y="1659763"/>
                  </a:lnTo>
                  <a:lnTo>
                    <a:pt x="140080" y="1620774"/>
                  </a:lnTo>
                  <a:lnTo>
                    <a:pt x="118618" y="1580769"/>
                  </a:lnTo>
                  <a:lnTo>
                    <a:pt x="98678" y="1539875"/>
                  </a:lnTo>
                  <a:lnTo>
                    <a:pt x="80518" y="1497964"/>
                  </a:lnTo>
                  <a:lnTo>
                    <a:pt x="64134" y="1455165"/>
                  </a:lnTo>
                  <a:lnTo>
                    <a:pt x="49402" y="1411477"/>
                  </a:lnTo>
                  <a:lnTo>
                    <a:pt x="36575" y="1367027"/>
                  </a:lnTo>
                  <a:lnTo>
                    <a:pt x="25653" y="1321815"/>
                  </a:lnTo>
                  <a:lnTo>
                    <a:pt x="16510" y="1275841"/>
                  </a:lnTo>
                  <a:lnTo>
                    <a:pt x="9398" y="1229233"/>
                  </a:lnTo>
                  <a:lnTo>
                    <a:pt x="4190" y="1181989"/>
                  </a:lnTo>
                  <a:lnTo>
                    <a:pt x="1015" y="1134237"/>
                  </a:lnTo>
                  <a:lnTo>
                    <a:pt x="0" y="1085850"/>
                  </a:lnTo>
                  <a:close/>
                </a:path>
              </a:pathLst>
            </a:custGeom>
            <a:ln w="73025">
              <a:solidFill>
                <a:srgbClr val="AD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095375" y="1085850"/>
            <a:ext cx="2162175" cy="378950"/>
          </a:xfrm>
          <a:prstGeom prst="rect">
            <a:avLst/>
          </a:prstGeom>
          <a:solidFill>
            <a:srgbClr val="D94E4A"/>
          </a:solidFill>
        </p:spPr>
        <p:txBody>
          <a:bodyPr vert="horz" wrap="square" lIns="0" tIns="952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7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und</a:t>
            </a:r>
            <a:r>
              <a:rPr sz="24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Praktikum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764014" y="6667575"/>
            <a:ext cx="2209800" cy="9525"/>
          </a:xfrm>
          <a:custGeom>
            <a:avLst/>
            <a:gdLst/>
            <a:ahLst/>
            <a:cxnLst/>
            <a:rect l="l" t="t" r="r" b="b"/>
            <a:pathLst>
              <a:path w="2209800" h="9525">
                <a:moveTo>
                  <a:pt x="2209800" y="0"/>
                </a:moveTo>
                <a:lnTo>
                  <a:pt x="0" y="0"/>
                </a:lnTo>
                <a:lnTo>
                  <a:pt x="0" y="9525"/>
                </a:lnTo>
                <a:lnTo>
                  <a:pt x="2209800" y="9525"/>
                </a:lnTo>
                <a:lnTo>
                  <a:pt x="22098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0216515" y="6327780"/>
            <a:ext cx="1782445" cy="2120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758680" y="6441430"/>
            <a:ext cx="2238375" cy="2705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www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.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all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em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gn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.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c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m</a:t>
            </a:r>
            <a:r>
              <a:rPr sz="1200" b="1" spc="-640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p</a:t>
            </a:r>
            <a:r>
              <a:rPr sz="1800" spc="-127" baseline="20833" dirty="0">
                <a:solidFill>
                  <a:srgbClr val="878787"/>
                </a:solidFill>
                <a:latin typeface="Calibri"/>
                <a:cs typeface="Calibri"/>
              </a:rPr>
              <a:t>3</a:t>
            </a:r>
            <a:r>
              <a:rPr sz="1800" spc="-810" baseline="20833" dirty="0">
                <a:solidFill>
                  <a:srgbClr val="878787"/>
                </a:solidFill>
                <a:latin typeface="Calibri"/>
                <a:cs typeface="Calibri"/>
              </a:rPr>
              <a:t>8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u</a:t>
            </a:r>
            <a:r>
              <a:rPr sz="1200" b="1" spc="-30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s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f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r</a:t>
            </a:r>
            <a:r>
              <a:rPr sz="1200" b="1" spc="-70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n</a:t>
            </a:r>
            <a:r>
              <a:rPr sz="1200" b="1" spc="-55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c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.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o</a:t>
            </a:r>
            <a:r>
              <a:rPr sz="1200" b="1" spc="-50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r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11"/>
              </a:rPr>
              <a:t>g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62825" y="5286375"/>
            <a:ext cx="3886200" cy="100012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259637" y="973137"/>
            <a:ext cx="4092575" cy="4102100"/>
            <a:chOff x="7259637" y="973137"/>
            <a:chExt cx="4092575" cy="41021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96150" y="1016005"/>
              <a:ext cx="4019550" cy="402271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296150" y="1009650"/>
              <a:ext cx="4019550" cy="4029075"/>
            </a:xfrm>
            <a:custGeom>
              <a:avLst/>
              <a:gdLst/>
              <a:ahLst/>
              <a:cxnLst/>
              <a:rect l="l" t="t" r="r" b="b"/>
              <a:pathLst>
                <a:path w="4019550" h="4029075">
                  <a:moveTo>
                    <a:pt x="0" y="2014474"/>
                  </a:moveTo>
                  <a:lnTo>
                    <a:pt x="507" y="1966214"/>
                  </a:lnTo>
                  <a:lnTo>
                    <a:pt x="2285" y="1918335"/>
                  </a:lnTo>
                  <a:lnTo>
                    <a:pt x="5079" y="1870583"/>
                  </a:lnTo>
                  <a:lnTo>
                    <a:pt x="8890" y="1823212"/>
                  </a:lnTo>
                  <a:lnTo>
                    <a:pt x="13970" y="1776222"/>
                  </a:lnTo>
                  <a:lnTo>
                    <a:pt x="19939" y="1729486"/>
                  </a:lnTo>
                  <a:lnTo>
                    <a:pt x="27050" y="1683130"/>
                  </a:lnTo>
                  <a:lnTo>
                    <a:pt x="35178" y="1637029"/>
                  </a:lnTo>
                  <a:lnTo>
                    <a:pt x="44450" y="1591437"/>
                  </a:lnTo>
                  <a:lnTo>
                    <a:pt x="54609" y="1546098"/>
                  </a:lnTo>
                  <a:lnTo>
                    <a:pt x="65785" y="1501266"/>
                  </a:lnTo>
                  <a:lnTo>
                    <a:pt x="77977" y="1456816"/>
                  </a:lnTo>
                  <a:lnTo>
                    <a:pt x="91185" y="1412748"/>
                  </a:lnTo>
                  <a:lnTo>
                    <a:pt x="105409" y="1369060"/>
                  </a:lnTo>
                  <a:lnTo>
                    <a:pt x="120523" y="1325879"/>
                  </a:lnTo>
                  <a:lnTo>
                    <a:pt x="136525" y="1283080"/>
                  </a:lnTo>
                  <a:lnTo>
                    <a:pt x="153543" y="1240916"/>
                  </a:lnTo>
                  <a:lnTo>
                    <a:pt x="171450" y="1199007"/>
                  </a:lnTo>
                  <a:lnTo>
                    <a:pt x="190246" y="1157732"/>
                  </a:lnTo>
                  <a:lnTo>
                    <a:pt x="210057" y="1116964"/>
                  </a:lnTo>
                  <a:lnTo>
                    <a:pt x="230631" y="1076705"/>
                  </a:lnTo>
                  <a:lnTo>
                    <a:pt x="252095" y="1036954"/>
                  </a:lnTo>
                  <a:lnTo>
                    <a:pt x="274447" y="997712"/>
                  </a:lnTo>
                  <a:lnTo>
                    <a:pt x="297560" y="959103"/>
                  </a:lnTo>
                  <a:lnTo>
                    <a:pt x="321564" y="921003"/>
                  </a:lnTo>
                  <a:lnTo>
                    <a:pt x="346328" y="883538"/>
                  </a:lnTo>
                  <a:lnTo>
                    <a:pt x="371982" y="846582"/>
                  </a:lnTo>
                  <a:lnTo>
                    <a:pt x="398399" y="810387"/>
                  </a:lnTo>
                  <a:lnTo>
                    <a:pt x="425576" y="774700"/>
                  </a:lnTo>
                  <a:lnTo>
                    <a:pt x="453644" y="739648"/>
                  </a:lnTo>
                  <a:lnTo>
                    <a:pt x="482346" y="705230"/>
                  </a:lnTo>
                  <a:lnTo>
                    <a:pt x="511809" y="671449"/>
                  </a:lnTo>
                  <a:lnTo>
                    <a:pt x="542035" y="638428"/>
                  </a:lnTo>
                  <a:lnTo>
                    <a:pt x="572897" y="605916"/>
                  </a:lnTo>
                  <a:lnTo>
                    <a:pt x="604520" y="574294"/>
                  </a:lnTo>
                  <a:lnTo>
                    <a:pt x="636904" y="543305"/>
                  </a:lnTo>
                  <a:lnTo>
                    <a:pt x="669925" y="512952"/>
                  </a:lnTo>
                  <a:lnTo>
                    <a:pt x="703579" y="483488"/>
                  </a:lnTo>
                  <a:lnTo>
                    <a:pt x="737870" y="454660"/>
                  </a:lnTo>
                  <a:lnTo>
                    <a:pt x="772795" y="426592"/>
                  </a:lnTo>
                  <a:lnTo>
                    <a:pt x="808354" y="399414"/>
                  </a:lnTo>
                  <a:lnTo>
                    <a:pt x="844676" y="372872"/>
                  </a:lnTo>
                  <a:lnTo>
                    <a:pt x="881379" y="347217"/>
                  </a:lnTo>
                  <a:lnTo>
                    <a:pt x="918845" y="322325"/>
                  </a:lnTo>
                  <a:lnTo>
                    <a:pt x="956818" y="298323"/>
                  </a:lnTo>
                  <a:lnTo>
                    <a:pt x="995426" y="275082"/>
                  </a:lnTo>
                  <a:lnTo>
                    <a:pt x="1034542" y="252602"/>
                  </a:lnTo>
                  <a:lnTo>
                    <a:pt x="1074166" y="231139"/>
                  </a:lnTo>
                  <a:lnTo>
                    <a:pt x="1114298" y="210438"/>
                  </a:lnTo>
                  <a:lnTo>
                    <a:pt x="1155065" y="190753"/>
                  </a:lnTo>
                  <a:lnTo>
                    <a:pt x="1196213" y="171830"/>
                  </a:lnTo>
                  <a:lnTo>
                    <a:pt x="1237996" y="153924"/>
                  </a:lnTo>
                  <a:lnTo>
                    <a:pt x="1280159" y="136905"/>
                  </a:lnTo>
                  <a:lnTo>
                    <a:pt x="1322704" y="120776"/>
                  </a:lnTo>
                  <a:lnTo>
                    <a:pt x="1365884" y="105663"/>
                  </a:lnTo>
                  <a:lnTo>
                    <a:pt x="1409446" y="91439"/>
                  </a:lnTo>
                  <a:lnTo>
                    <a:pt x="1453388" y="78232"/>
                  </a:lnTo>
                  <a:lnTo>
                    <a:pt x="1497710" y="65912"/>
                  </a:lnTo>
                  <a:lnTo>
                    <a:pt x="1542542" y="54737"/>
                  </a:lnTo>
                  <a:lnTo>
                    <a:pt x="1587753" y="44450"/>
                  </a:lnTo>
                  <a:lnTo>
                    <a:pt x="1633220" y="35305"/>
                  </a:lnTo>
                  <a:lnTo>
                    <a:pt x="1679194" y="27177"/>
                  </a:lnTo>
                  <a:lnTo>
                    <a:pt x="1725422" y="20065"/>
                  </a:lnTo>
                  <a:lnTo>
                    <a:pt x="1772030" y="13970"/>
                  </a:lnTo>
                  <a:lnTo>
                    <a:pt x="1819021" y="9016"/>
                  </a:lnTo>
                  <a:lnTo>
                    <a:pt x="1866265" y="5079"/>
                  </a:lnTo>
                  <a:lnTo>
                    <a:pt x="1913763" y="2286"/>
                  </a:lnTo>
                  <a:lnTo>
                    <a:pt x="1961642" y="508"/>
                  </a:lnTo>
                  <a:lnTo>
                    <a:pt x="2009775" y="0"/>
                  </a:lnTo>
                  <a:lnTo>
                    <a:pt x="2057907" y="508"/>
                  </a:lnTo>
                  <a:lnTo>
                    <a:pt x="2105786" y="2286"/>
                  </a:lnTo>
                  <a:lnTo>
                    <a:pt x="2153284" y="5079"/>
                  </a:lnTo>
                  <a:lnTo>
                    <a:pt x="2200529" y="9016"/>
                  </a:lnTo>
                  <a:lnTo>
                    <a:pt x="2247519" y="13970"/>
                  </a:lnTo>
                  <a:lnTo>
                    <a:pt x="2294128" y="20065"/>
                  </a:lnTo>
                  <a:lnTo>
                    <a:pt x="2340355" y="27177"/>
                  </a:lnTo>
                  <a:lnTo>
                    <a:pt x="2386329" y="35305"/>
                  </a:lnTo>
                  <a:lnTo>
                    <a:pt x="2431796" y="44450"/>
                  </a:lnTo>
                  <a:lnTo>
                    <a:pt x="2477007" y="54737"/>
                  </a:lnTo>
                  <a:lnTo>
                    <a:pt x="2521839" y="65912"/>
                  </a:lnTo>
                  <a:lnTo>
                    <a:pt x="2566161" y="78232"/>
                  </a:lnTo>
                  <a:lnTo>
                    <a:pt x="2610104" y="91439"/>
                  </a:lnTo>
                  <a:lnTo>
                    <a:pt x="2653665" y="105663"/>
                  </a:lnTo>
                  <a:lnTo>
                    <a:pt x="2696845" y="120776"/>
                  </a:lnTo>
                  <a:lnTo>
                    <a:pt x="2739390" y="136905"/>
                  </a:lnTo>
                  <a:lnTo>
                    <a:pt x="2781554" y="153924"/>
                  </a:lnTo>
                  <a:lnTo>
                    <a:pt x="2823336" y="171830"/>
                  </a:lnTo>
                  <a:lnTo>
                    <a:pt x="2864484" y="190753"/>
                  </a:lnTo>
                  <a:lnTo>
                    <a:pt x="2905252" y="210438"/>
                  </a:lnTo>
                  <a:lnTo>
                    <a:pt x="2945383" y="231139"/>
                  </a:lnTo>
                  <a:lnTo>
                    <a:pt x="2985007" y="252602"/>
                  </a:lnTo>
                  <a:lnTo>
                    <a:pt x="3024124" y="275082"/>
                  </a:lnTo>
                  <a:lnTo>
                    <a:pt x="3062731" y="298323"/>
                  </a:lnTo>
                  <a:lnTo>
                    <a:pt x="3100704" y="322325"/>
                  </a:lnTo>
                  <a:lnTo>
                    <a:pt x="3138170" y="347217"/>
                  </a:lnTo>
                  <a:lnTo>
                    <a:pt x="3174873" y="372872"/>
                  </a:lnTo>
                  <a:lnTo>
                    <a:pt x="3211195" y="399414"/>
                  </a:lnTo>
                  <a:lnTo>
                    <a:pt x="3246754" y="426592"/>
                  </a:lnTo>
                  <a:lnTo>
                    <a:pt x="3281679" y="454660"/>
                  </a:lnTo>
                  <a:lnTo>
                    <a:pt x="3315970" y="483488"/>
                  </a:lnTo>
                  <a:lnTo>
                    <a:pt x="3349625" y="512952"/>
                  </a:lnTo>
                  <a:lnTo>
                    <a:pt x="3382645" y="543305"/>
                  </a:lnTo>
                  <a:lnTo>
                    <a:pt x="3415029" y="574294"/>
                  </a:lnTo>
                  <a:lnTo>
                    <a:pt x="3446653" y="605916"/>
                  </a:lnTo>
                  <a:lnTo>
                    <a:pt x="3477514" y="638428"/>
                  </a:lnTo>
                  <a:lnTo>
                    <a:pt x="3507740" y="671449"/>
                  </a:lnTo>
                  <a:lnTo>
                    <a:pt x="3537204" y="705230"/>
                  </a:lnTo>
                  <a:lnTo>
                    <a:pt x="3565905" y="739648"/>
                  </a:lnTo>
                  <a:lnTo>
                    <a:pt x="3593973" y="774700"/>
                  </a:lnTo>
                  <a:lnTo>
                    <a:pt x="3621151" y="810387"/>
                  </a:lnTo>
                  <a:lnTo>
                    <a:pt x="3647567" y="846582"/>
                  </a:lnTo>
                  <a:lnTo>
                    <a:pt x="3673221" y="883538"/>
                  </a:lnTo>
                  <a:lnTo>
                    <a:pt x="3697985" y="921003"/>
                  </a:lnTo>
                  <a:lnTo>
                    <a:pt x="3721989" y="959103"/>
                  </a:lnTo>
                  <a:lnTo>
                    <a:pt x="3745103" y="997712"/>
                  </a:lnTo>
                  <a:lnTo>
                    <a:pt x="3767454" y="1036954"/>
                  </a:lnTo>
                  <a:lnTo>
                    <a:pt x="3788918" y="1076705"/>
                  </a:lnTo>
                  <a:lnTo>
                    <a:pt x="3809492" y="1116964"/>
                  </a:lnTo>
                  <a:lnTo>
                    <a:pt x="3829304" y="1157732"/>
                  </a:lnTo>
                  <a:lnTo>
                    <a:pt x="3848100" y="1199007"/>
                  </a:lnTo>
                  <a:lnTo>
                    <a:pt x="3866006" y="1240916"/>
                  </a:lnTo>
                  <a:lnTo>
                    <a:pt x="3883025" y="1283080"/>
                  </a:lnTo>
                  <a:lnTo>
                    <a:pt x="3899027" y="1325879"/>
                  </a:lnTo>
                  <a:lnTo>
                    <a:pt x="3914140" y="1369060"/>
                  </a:lnTo>
                  <a:lnTo>
                    <a:pt x="3928364" y="1412748"/>
                  </a:lnTo>
                  <a:lnTo>
                    <a:pt x="3941572" y="1456816"/>
                  </a:lnTo>
                  <a:lnTo>
                    <a:pt x="3953764" y="1501266"/>
                  </a:lnTo>
                  <a:lnTo>
                    <a:pt x="3964940" y="1546098"/>
                  </a:lnTo>
                  <a:lnTo>
                    <a:pt x="3975100" y="1591437"/>
                  </a:lnTo>
                  <a:lnTo>
                    <a:pt x="3984371" y="1637029"/>
                  </a:lnTo>
                  <a:lnTo>
                    <a:pt x="3992499" y="1683130"/>
                  </a:lnTo>
                  <a:lnTo>
                    <a:pt x="3999610" y="1729486"/>
                  </a:lnTo>
                  <a:lnTo>
                    <a:pt x="4005579" y="1776222"/>
                  </a:lnTo>
                  <a:lnTo>
                    <a:pt x="4010659" y="1823212"/>
                  </a:lnTo>
                  <a:lnTo>
                    <a:pt x="4014470" y="1870583"/>
                  </a:lnTo>
                  <a:lnTo>
                    <a:pt x="4017264" y="1918335"/>
                  </a:lnTo>
                  <a:lnTo>
                    <a:pt x="4019042" y="1966214"/>
                  </a:lnTo>
                  <a:lnTo>
                    <a:pt x="4019550" y="2014474"/>
                  </a:lnTo>
                  <a:lnTo>
                    <a:pt x="4019042" y="2062734"/>
                  </a:lnTo>
                  <a:lnTo>
                    <a:pt x="4017264" y="2110740"/>
                  </a:lnTo>
                  <a:lnTo>
                    <a:pt x="4014470" y="2158365"/>
                  </a:lnTo>
                  <a:lnTo>
                    <a:pt x="4010659" y="2205736"/>
                  </a:lnTo>
                  <a:lnTo>
                    <a:pt x="4005579" y="2252726"/>
                  </a:lnTo>
                  <a:lnTo>
                    <a:pt x="3999610" y="2299462"/>
                  </a:lnTo>
                  <a:lnTo>
                    <a:pt x="3992499" y="2345816"/>
                  </a:lnTo>
                  <a:lnTo>
                    <a:pt x="3984371" y="2391917"/>
                  </a:lnTo>
                  <a:lnTo>
                    <a:pt x="3975100" y="2437511"/>
                  </a:lnTo>
                  <a:lnTo>
                    <a:pt x="3964940" y="2482850"/>
                  </a:lnTo>
                  <a:lnTo>
                    <a:pt x="3953764" y="2527680"/>
                  </a:lnTo>
                  <a:lnTo>
                    <a:pt x="3941572" y="2572258"/>
                  </a:lnTo>
                  <a:lnTo>
                    <a:pt x="3928364" y="2616327"/>
                  </a:lnTo>
                  <a:lnTo>
                    <a:pt x="3914140" y="2659888"/>
                  </a:lnTo>
                  <a:lnTo>
                    <a:pt x="3899027" y="2703195"/>
                  </a:lnTo>
                  <a:lnTo>
                    <a:pt x="3883025" y="2745867"/>
                  </a:lnTo>
                  <a:lnTo>
                    <a:pt x="3866006" y="2788158"/>
                  </a:lnTo>
                  <a:lnTo>
                    <a:pt x="3848100" y="2829941"/>
                  </a:lnTo>
                  <a:lnTo>
                    <a:pt x="3829304" y="2871216"/>
                  </a:lnTo>
                  <a:lnTo>
                    <a:pt x="3809492" y="2912110"/>
                  </a:lnTo>
                  <a:lnTo>
                    <a:pt x="3788918" y="2952369"/>
                  </a:lnTo>
                  <a:lnTo>
                    <a:pt x="3767454" y="2992120"/>
                  </a:lnTo>
                  <a:lnTo>
                    <a:pt x="3745103" y="3031236"/>
                  </a:lnTo>
                  <a:lnTo>
                    <a:pt x="3721989" y="3069971"/>
                  </a:lnTo>
                  <a:lnTo>
                    <a:pt x="3697985" y="3108071"/>
                  </a:lnTo>
                  <a:lnTo>
                    <a:pt x="3673221" y="3145536"/>
                  </a:lnTo>
                  <a:lnTo>
                    <a:pt x="3647567" y="3182366"/>
                  </a:lnTo>
                  <a:lnTo>
                    <a:pt x="3621151" y="3218688"/>
                  </a:lnTo>
                  <a:lnTo>
                    <a:pt x="3593973" y="3254375"/>
                  </a:lnTo>
                  <a:lnTo>
                    <a:pt x="3565905" y="3289427"/>
                  </a:lnTo>
                  <a:lnTo>
                    <a:pt x="3537204" y="3323844"/>
                  </a:lnTo>
                  <a:lnTo>
                    <a:pt x="3507740" y="3357626"/>
                  </a:lnTo>
                  <a:lnTo>
                    <a:pt x="3477514" y="3390646"/>
                  </a:lnTo>
                  <a:lnTo>
                    <a:pt x="3446653" y="3423030"/>
                  </a:lnTo>
                  <a:lnTo>
                    <a:pt x="3415029" y="3454780"/>
                  </a:lnTo>
                  <a:lnTo>
                    <a:pt x="3382645" y="3485769"/>
                  </a:lnTo>
                  <a:lnTo>
                    <a:pt x="3349625" y="3515995"/>
                  </a:lnTo>
                  <a:lnTo>
                    <a:pt x="3315970" y="3545586"/>
                  </a:lnTo>
                  <a:lnTo>
                    <a:pt x="3281679" y="3574415"/>
                  </a:lnTo>
                  <a:lnTo>
                    <a:pt x="3246754" y="3602481"/>
                  </a:lnTo>
                  <a:lnTo>
                    <a:pt x="3211195" y="3629660"/>
                  </a:lnTo>
                  <a:lnTo>
                    <a:pt x="3174873" y="3656203"/>
                  </a:lnTo>
                  <a:lnTo>
                    <a:pt x="3138170" y="3681856"/>
                  </a:lnTo>
                  <a:lnTo>
                    <a:pt x="3100704" y="3706749"/>
                  </a:lnTo>
                  <a:lnTo>
                    <a:pt x="3062731" y="3730752"/>
                  </a:lnTo>
                  <a:lnTo>
                    <a:pt x="3024124" y="3753993"/>
                  </a:lnTo>
                  <a:lnTo>
                    <a:pt x="2985007" y="3776345"/>
                  </a:lnTo>
                  <a:lnTo>
                    <a:pt x="2945383" y="3797935"/>
                  </a:lnTo>
                  <a:lnTo>
                    <a:pt x="2905252" y="3818636"/>
                  </a:lnTo>
                  <a:lnTo>
                    <a:pt x="2864484" y="3838321"/>
                  </a:lnTo>
                  <a:lnTo>
                    <a:pt x="2823336" y="3857244"/>
                  </a:lnTo>
                  <a:lnTo>
                    <a:pt x="2781554" y="3875151"/>
                  </a:lnTo>
                  <a:lnTo>
                    <a:pt x="2739390" y="3892169"/>
                  </a:lnTo>
                  <a:lnTo>
                    <a:pt x="2696845" y="3908298"/>
                  </a:lnTo>
                  <a:lnTo>
                    <a:pt x="2653665" y="3923411"/>
                  </a:lnTo>
                  <a:lnTo>
                    <a:pt x="2610104" y="3937635"/>
                  </a:lnTo>
                  <a:lnTo>
                    <a:pt x="2566161" y="3950843"/>
                  </a:lnTo>
                  <a:lnTo>
                    <a:pt x="2521839" y="3963162"/>
                  </a:lnTo>
                  <a:lnTo>
                    <a:pt x="2477007" y="3974338"/>
                  </a:lnTo>
                  <a:lnTo>
                    <a:pt x="2431796" y="3984625"/>
                  </a:lnTo>
                  <a:lnTo>
                    <a:pt x="2386329" y="3993769"/>
                  </a:lnTo>
                  <a:lnTo>
                    <a:pt x="2340355" y="4001897"/>
                  </a:lnTo>
                  <a:lnTo>
                    <a:pt x="2294128" y="4009008"/>
                  </a:lnTo>
                  <a:lnTo>
                    <a:pt x="2247519" y="4015104"/>
                  </a:lnTo>
                  <a:lnTo>
                    <a:pt x="2200529" y="4020057"/>
                  </a:lnTo>
                  <a:lnTo>
                    <a:pt x="2153284" y="4023995"/>
                  </a:lnTo>
                  <a:lnTo>
                    <a:pt x="2105786" y="4026789"/>
                  </a:lnTo>
                  <a:lnTo>
                    <a:pt x="2057907" y="4028567"/>
                  </a:lnTo>
                  <a:lnTo>
                    <a:pt x="2009775" y="4029075"/>
                  </a:lnTo>
                  <a:lnTo>
                    <a:pt x="1961642" y="4028567"/>
                  </a:lnTo>
                  <a:lnTo>
                    <a:pt x="1913763" y="4026789"/>
                  </a:lnTo>
                  <a:lnTo>
                    <a:pt x="1866265" y="4023995"/>
                  </a:lnTo>
                  <a:lnTo>
                    <a:pt x="1819021" y="4020057"/>
                  </a:lnTo>
                  <a:lnTo>
                    <a:pt x="1772030" y="4015104"/>
                  </a:lnTo>
                  <a:lnTo>
                    <a:pt x="1725422" y="4009008"/>
                  </a:lnTo>
                  <a:lnTo>
                    <a:pt x="1679194" y="4001897"/>
                  </a:lnTo>
                  <a:lnTo>
                    <a:pt x="1633220" y="3993769"/>
                  </a:lnTo>
                  <a:lnTo>
                    <a:pt x="1587753" y="3984625"/>
                  </a:lnTo>
                  <a:lnTo>
                    <a:pt x="1542542" y="3974338"/>
                  </a:lnTo>
                  <a:lnTo>
                    <a:pt x="1497710" y="3963162"/>
                  </a:lnTo>
                  <a:lnTo>
                    <a:pt x="1453388" y="3950843"/>
                  </a:lnTo>
                  <a:lnTo>
                    <a:pt x="1409446" y="3937635"/>
                  </a:lnTo>
                  <a:lnTo>
                    <a:pt x="1365884" y="3923411"/>
                  </a:lnTo>
                  <a:lnTo>
                    <a:pt x="1322704" y="3908298"/>
                  </a:lnTo>
                  <a:lnTo>
                    <a:pt x="1280159" y="3892169"/>
                  </a:lnTo>
                  <a:lnTo>
                    <a:pt x="1237996" y="3875151"/>
                  </a:lnTo>
                  <a:lnTo>
                    <a:pt x="1196213" y="3857244"/>
                  </a:lnTo>
                  <a:lnTo>
                    <a:pt x="1155065" y="3838321"/>
                  </a:lnTo>
                  <a:lnTo>
                    <a:pt x="1114298" y="3818636"/>
                  </a:lnTo>
                  <a:lnTo>
                    <a:pt x="1074166" y="3797935"/>
                  </a:lnTo>
                  <a:lnTo>
                    <a:pt x="1034542" y="3776345"/>
                  </a:lnTo>
                  <a:lnTo>
                    <a:pt x="995426" y="3753993"/>
                  </a:lnTo>
                  <a:lnTo>
                    <a:pt x="956818" y="3730752"/>
                  </a:lnTo>
                  <a:lnTo>
                    <a:pt x="918845" y="3706749"/>
                  </a:lnTo>
                  <a:lnTo>
                    <a:pt x="881379" y="3681856"/>
                  </a:lnTo>
                  <a:lnTo>
                    <a:pt x="844676" y="3656203"/>
                  </a:lnTo>
                  <a:lnTo>
                    <a:pt x="808354" y="3629660"/>
                  </a:lnTo>
                  <a:lnTo>
                    <a:pt x="772795" y="3602481"/>
                  </a:lnTo>
                  <a:lnTo>
                    <a:pt x="737870" y="3574415"/>
                  </a:lnTo>
                  <a:lnTo>
                    <a:pt x="703579" y="3545586"/>
                  </a:lnTo>
                  <a:lnTo>
                    <a:pt x="669925" y="3515995"/>
                  </a:lnTo>
                  <a:lnTo>
                    <a:pt x="636904" y="3485769"/>
                  </a:lnTo>
                  <a:lnTo>
                    <a:pt x="604520" y="3454780"/>
                  </a:lnTo>
                  <a:lnTo>
                    <a:pt x="572897" y="3423030"/>
                  </a:lnTo>
                  <a:lnTo>
                    <a:pt x="542035" y="3390646"/>
                  </a:lnTo>
                  <a:lnTo>
                    <a:pt x="511809" y="3357626"/>
                  </a:lnTo>
                  <a:lnTo>
                    <a:pt x="482346" y="3323844"/>
                  </a:lnTo>
                  <a:lnTo>
                    <a:pt x="453644" y="3289427"/>
                  </a:lnTo>
                  <a:lnTo>
                    <a:pt x="425576" y="3254375"/>
                  </a:lnTo>
                  <a:lnTo>
                    <a:pt x="398399" y="3218688"/>
                  </a:lnTo>
                  <a:lnTo>
                    <a:pt x="371982" y="3182366"/>
                  </a:lnTo>
                  <a:lnTo>
                    <a:pt x="346328" y="3145536"/>
                  </a:lnTo>
                  <a:lnTo>
                    <a:pt x="321564" y="3108071"/>
                  </a:lnTo>
                  <a:lnTo>
                    <a:pt x="297560" y="3069971"/>
                  </a:lnTo>
                  <a:lnTo>
                    <a:pt x="274447" y="3031236"/>
                  </a:lnTo>
                  <a:lnTo>
                    <a:pt x="252095" y="2992120"/>
                  </a:lnTo>
                  <a:lnTo>
                    <a:pt x="230631" y="2952369"/>
                  </a:lnTo>
                  <a:lnTo>
                    <a:pt x="210057" y="2912110"/>
                  </a:lnTo>
                  <a:lnTo>
                    <a:pt x="190246" y="2871216"/>
                  </a:lnTo>
                  <a:lnTo>
                    <a:pt x="171450" y="2829941"/>
                  </a:lnTo>
                  <a:lnTo>
                    <a:pt x="153543" y="2788158"/>
                  </a:lnTo>
                  <a:lnTo>
                    <a:pt x="136525" y="2745867"/>
                  </a:lnTo>
                  <a:lnTo>
                    <a:pt x="120523" y="2703195"/>
                  </a:lnTo>
                  <a:lnTo>
                    <a:pt x="105409" y="2659888"/>
                  </a:lnTo>
                  <a:lnTo>
                    <a:pt x="91185" y="2616327"/>
                  </a:lnTo>
                  <a:lnTo>
                    <a:pt x="77977" y="2572258"/>
                  </a:lnTo>
                  <a:lnTo>
                    <a:pt x="65785" y="2527680"/>
                  </a:lnTo>
                  <a:lnTo>
                    <a:pt x="54609" y="2482850"/>
                  </a:lnTo>
                  <a:lnTo>
                    <a:pt x="44450" y="2437511"/>
                  </a:lnTo>
                  <a:lnTo>
                    <a:pt x="35178" y="2391917"/>
                  </a:lnTo>
                  <a:lnTo>
                    <a:pt x="27050" y="2345816"/>
                  </a:lnTo>
                  <a:lnTo>
                    <a:pt x="19939" y="2299462"/>
                  </a:lnTo>
                  <a:lnTo>
                    <a:pt x="13970" y="2252726"/>
                  </a:lnTo>
                  <a:lnTo>
                    <a:pt x="8890" y="2205736"/>
                  </a:lnTo>
                  <a:lnTo>
                    <a:pt x="5079" y="2158365"/>
                  </a:lnTo>
                  <a:lnTo>
                    <a:pt x="2285" y="2110740"/>
                  </a:lnTo>
                  <a:lnTo>
                    <a:pt x="507" y="2062734"/>
                  </a:lnTo>
                  <a:lnTo>
                    <a:pt x="0" y="2014474"/>
                  </a:lnTo>
                  <a:close/>
                </a:path>
              </a:pathLst>
            </a:custGeom>
            <a:ln w="73025">
              <a:solidFill>
                <a:srgbClr val="AD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6219825"/>
            <a:ext cx="12192000" cy="638175"/>
          </a:xfrm>
          <a:custGeom>
            <a:avLst/>
            <a:gdLst/>
            <a:ahLst/>
            <a:cxnLst/>
            <a:rect l="l" t="t" r="r" b="b"/>
            <a:pathLst>
              <a:path w="12192000" h="638175">
                <a:moveTo>
                  <a:pt x="12192000" y="0"/>
                </a:moveTo>
                <a:lnTo>
                  <a:pt x="0" y="0"/>
                </a:lnTo>
                <a:lnTo>
                  <a:pt x="0" y="638175"/>
                </a:lnTo>
                <a:lnTo>
                  <a:pt x="12192000" y="638175"/>
                </a:lnTo>
                <a:lnTo>
                  <a:pt x="12192000" y="0"/>
                </a:lnTo>
                <a:close/>
              </a:path>
            </a:pathLst>
          </a:custGeom>
          <a:solidFill>
            <a:srgbClr val="9103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742950" cy="1457325"/>
          </a:xfrm>
          <a:custGeom>
            <a:avLst/>
            <a:gdLst/>
            <a:ahLst/>
            <a:cxnLst/>
            <a:rect l="l" t="t" r="r" b="b"/>
            <a:pathLst>
              <a:path w="742950" h="1457325">
                <a:moveTo>
                  <a:pt x="19290" y="0"/>
                </a:moveTo>
                <a:lnTo>
                  <a:pt x="6251" y="0"/>
                </a:lnTo>
                <a:lnTo>
                  <a:pt x="0" y="5969"/>
                </a:lnTo>
                <a:lnTo>
                  <a:pt x="0" y="1457071"/>
                </a:lnTo>
                <a:lnTo>
                  <a:pt x="742835" y="741807"/>
                </a:lnTo>
                <a:lnTo>
                  <a:pt x="19290" y="0"/>
                </a:lnTo>
                <a:close/>
              </a:path>
            </a:pathLst>
          </a:custGeom>
          <a:solidFill>
            <a:srgbClr val="FF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5564" y="422655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910320"/>
                </a:solidFill>
                <a:latin typeface="Calibri"/>
                <a:cs typeface="Calibri"/>
              </a:rPr>
              <a:t>3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764014" y="6667575"/>
            <a:ext cx="2209800" cy="9525"/>
          </a:xfrm>
          <a:custGeom>
            <a:avLst/>
            <a:gdLst/>
            <a:ahLst/>
            <a:cxnLst/>
            <a:rect l="l" t="t" r="r" b="b"/>
            <a:pathLst>
              <a:path w="2209800" h="9525">
                <a:moveTo>
                  <a:pt x="2209800" y="0"/>
                </a:moveTo>
                <a:lnTo>
                  <a:pt x="0" y="0"/>
                </a:lnTo>
                <a:lnTo>
                  <a:pt x="0" y="9525"/>
                </a:lnTo>
                <a:lnTo>
                  <a:pt x="2209800" y="9525"/>
                </a:lnTo>
                <a:lnTo>
                  <a:pt x="22098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52340" y="1796711"/>
            <a:ext cx="5781860" cy="174727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spc="-10" dirty="0">
                <a:latin typeface="Calibri"/>
                <a:cs typeface="Calibri"/>
              </a:rPr>
              <a:t>Studentenermäßigungen</a:t>
            </a:r>
            <a:endParaRPr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00" dirty="0">
              <a:latin typeface="Calibri"/>
              <a:cs typeface="Calibri"/>
            </a:endParaRPr>
          </a:p>
          <a:p>
            <a:pPr marL="298450" indent="-286385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298450" algn="l"/>
                <a:tab pos="299085" algn="l"/>
              </a:tabLst>
            </a:pPr>
            <a:r>
              <a:rPr dirty="0">
                <a:latin typeface="Calibri"/>
                <a:cs typeface="Calibri"/>
              </a:rPr>
              <a:t>Kultur</a:t>
            </a:r>
            <a:r>
              <a:rPr spc="-9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(Museen,</a:t>
            </a:r>
            <a:r>
              <a:rPr spc="-6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Theater,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Kino…)</a:t>
            </a:r>
            <a:endParaRPr dirty="0">
              <a:latin typeface="Calibri"/>
              <a:cs typeface="Calibri"/>
            </a:endParaRPr>
          </a:p>
          <a:p>
            <a:pPr marL="298450" indent="-286385">
              <a:lnSpc>
                <a:spcPct val="100000"/>
              </a:lnSpc>
              <a:spcBef>
                <a:spcPts val="90"/>
              </a:spcBef>
              <a:buFont typeface="Wingdings"/>
              <a:buChar char=""/>
              <a:tabLst>
                <a:tab pos="298450" algn="l"/>
                <a:tab pos="299085" algn="l"/>
              </a:tabLst>
            </a:pPr>
            <a:r>
              <a:rPr dirty="0">
                <a:latin typeface="Calibri"/>
                <a:cs typeface="Calibri"/>
              </a:rPr>
              <a:t>Sport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(Städtische</a:t>
            </a:r>
            <a:r>
              <a:rPr spc="-7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Sportanlagen,</a:t>
            </a:r>
            <a:r>
              <a:rPr spc="-12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Angebote</a:t>
            </a:r>
            <a:r>
              <a:rPr spc="-7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an</a:t>
            </a:r>
            <a:r>
              <a:rPr spc="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der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Uni…)</a:t>
            </a:r>
            <a:endParaRPr dirty="0">
              <a:latin typeface="Calibri"/>
              <a:cs typeface="Calibri"/>
            </a:endParaRPr>
          </a:p>
          <a:p>
            <a:pPr marL="298450" indent="-286385">
              <a:lnSpc>
                <a:spcPct val="100000"/>
              </a:lnSpc>
              <a:spcBef>
                <a:spcPts val="20"/>
              </a:spcBef>
              <a:buFont typeface="Wingdings"/>
              <a:buChar char=""/>
              <a:tabLst>
                <a:tab pos="298450" algn="l"/>
                <a:tab pos="299085" algn="l"/>
              </a:tabLst>
            </a:pPr>
            <a:r>
              <a:rPr dirty="0">
                <a:latin typeface="Calibri"/>
                <a:cs typeface="Calibri"/>
              </a:rPr>
              <a:t>SNCF</a:t>
            </a:r>
            <a:r>
              <a:rPr spc="-8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Bahncard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(Carte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avantage</a:t>
            </a:r>
            <a:r>
              <a:rPr spc="-6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jeune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mit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30%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Rabatt,</a:t>
            </a:r>
            <a:endParaRPr dirty="0">
              <a:latin typeface="Calibri"/>
              <a:cs typeface="Calibri"/>
            </a:endParaRPr>
          </a:p>
          <a:p>
            <a:pPr marL="298450">
              <a:lnSpc>
                <a:spcPct val="100000"/>
              </a:lnSpc>
              <a:spcBef>
                <a:spcPts val="165"/>
              </a:spcBef>
            </a:pPr>
            <a:r>
              <a:rPr dirty="0">
                <a:latin typeface="Calibri"/>
                <a:cs typeface="Calibri"/>
              </a:rPr>
              <a:t>TGVMax</a:t>
            </a:r>
            <a:r>
              <a:rPr spc="-9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für</a:t>
            </a:r>
            <a:r>
              <a:rPr spc="-6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unbegrenzte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Reisen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80€/Monat…)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216515" y="6327780"/>
            <a:ext cx="1782445" cy="2120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58680" y="6441430"/>
            <a:ext cx="2238375" cy="2705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www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.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all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em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gn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.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c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m</a:t>
            </a:r>
            <a:r>
              <a:rPr sz="1200" b="1" spc="-64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p</a:t>
            </a:r>
            <a:r>
              <a:rPr sz="1800" spc="-127" baseline="20833" dirty="0">
                <a:solidFill>
                  <a:srgbClr val="878787"/>
                </a:solidFill>
                <a:latin typeface="Calibri"/>
                <a:cs typeface="Calibri"/>
              </a:rPr>
              <a:t>3</a:t>
            </a:r>
            <a:r>
              <a:rPr sz="1800" spc="-810" baseline="20833" dirty="0">
                <a:solidFill>
                  <a:srgbClr val="878787"/>
                </a:solidFill>
                <a:latin typeface="Calibri"/>
                <a:cs typeface="Calibri"/>
              </a:rPr>
              <a:t>8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u</a:t>
            </a:r>
            <a:r>
              <a:rPr sz="1200" b="1" spc="-3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s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f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r</a:t>
            </a:r>
            <a:r>
              <a:rPr sz="1200" b="1" spc="-7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n</a:t>
            </a:r>
            <a:r>
              <a:rPr sz="1200" b="1" spc="-5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c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.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o</a:t>
            </a:r>
            <a:r>
              <a:rPr sz="1200" b="1" spc="-5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r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95375" y="542925"/>
            <a:ext cx="1571625" cy="381515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1206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5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Frankreich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5375" y="1085850"/>
            <a:ext cx="2562225" cy="378950"/>
          </a:xfrm>
          <a:prstGeom prst="rect">
            <a:avLst/>
          </a:prstGeom>
          <a:solidFill>
            <a:srgbClr val="D94E4A"/>
          </a:solidFill>
        </p:spPr>
        <p:txBody>
          <a:bodyPr vert="horz" wrap="square" lIns="0" tIns="952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7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günstig</a:t>
            </a:r>
            <a:r>
              <a:rPr sz="24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entdecken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52340" y="3722004"/>
            <a:ext cx="5781859" cy="202324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dirty="0">
                <a:latin typeface="Calibri"/>
                <a:cs typeface="Calibri"/>
              </a:rPr>
              <a:t>Bons</a:t>
            </a:r>
            <a:r>
              <a:rPr b="1" spc="-1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plans</a:t>
            </a:r>
            <a:endParaRPr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dirty="0">
              <a:latin typeface="Calibri"/>
              <a:cs typeface="Calibri"/>
            </a:endParaRPr>
          </a:p>
          <a:p>
            <a:pPr marL="298450" marR="168275" indent="-286385">
              <a:lnSpc>
                <a:spcPct val="105000"/>
              </a:lnSpc>
              <a:buFont typeface="Wingdings"/>
              <a:buChar char=""/>
              <a:tabLst>
                <a:tab pos="298450" algn="l"/>
                <a:tab pos="299085" algn="l"/>
              </a:tabLst>
            </a:pPr>
            <a:r>
              <a:rPr spc="-10" dirty="0">
                <a:latin typeface="Calibri"/>
                <a:cs typeface="Calibri"/>
              </a:rPr>
              <a:t>Paniers</a:t>
            </a:r>
            <a:r>
              <a:rPr spc="-8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bio</a:t>
            </a:r>
            <a:r>
              <a:rPr spc="-6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des</a:t>
            </a:r>
            <a:r>
              <a:rPr spc="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AMAP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(frisches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und</a:t>
            </a:r>
            <a:r>
              <a:rPr spc="-6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lokales</a:t>
            </a:r>
            <a:r>
              <a:rPr spc="-15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Gemüse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spc="-25" dirty="0">
                <a:latin typeface="Calibri"/>
                <a:cs typeface="Calibri"/>
              </a:rPr>
              <a:t>und </a:t>
            </a:r>
            <a:r>
              <a:rPr spc="-10" dirty="0">
                <a:latin typeface="Calibri"/>
                <a:cs typeface="Calibri"/>
              </a:rPr>
              <a:t>Obst)</a:t>
            </a:r>
            <a:endParaRPr dirty="0">
              <a:latin typeface="Calibri"/>
              <a:cs typeface="Calibri"/>
            </a:endParaRPr>
          </a:p>
          <a:p>
            <a:pPr marL="298450" marR="5080" indent="-286385">
              <a:lnSpc>
                <a:spcPct val="104900"/>
              </a:lnSpc>
              <a:buFont typeface="Wingdings"/>
              <a:buChar char=""/>
              <a:tabLst>
                <a:tab pos="298450" algn="l"/>
                <a:tab pos="299085" algn="l"/>
              </a:tabLst>
            </a:pPr>
            <a:r>
              <a:rPr spc="-10" dirty="0">
                <a:latin typeface="Calibri"/>
                <a:cs typeface="Calibri"/>
              </a:rPr>
              <a:t>Boutiques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Emmaüs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(Second-</a:t>
            </a:r>
            <a:r>
              <a:rPr dirty="0">
                <a:latin typeface="Calibri"/>
                <a:cs typeface="Calibri"/>
              </a:rPr>
              <a:t>Hand</a:t>
            </a:r>
            <a:r>
              <a:rPr spc="-10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Kleidung,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Möbelstücke, Bücher…)</a:t>
            </a:r>
            <a:endParaRPr dirty="0">
              <a:latin typeface="Calibri"/>
              <a:cs typeface="Calibri"/>
            </a:endParaRPr>
          </a:p>
          <a:p>
            <a:pPr marL="298450" indent="-286385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298450" algn="l"/>
                <a:tab pos="299085" algn="l"/>
              </a:tabLst>
            </a:pPr>
            <a:r>
              <a:rPr dirty="0">
                <a:latin typeface="Calibri"/>
                <a:cs typeface="Calibri"/>
              </a:rPr>
              <a:t>Apps</a:t>
            </a:r>
            <a:r>
              <a:rPr spc="-85" dirty="0">
                <a:latin typeface="Calibri"/>
                <a:cs typeface="Calibri"/>
              </a:rPr>
              <a:t> </a:t>
            </a:r>
            <a:r>
              <a:rPr dirty="0" err="1">
                <a:latin typeface="Calibri"/>
                <a:cs typeface="Calibri"/>
              </a:rPr>
              <a:t>gegen</a:t>
            </a:r>
            <a:r>
              <a:rPr spc="5" dirty="0">
                <a:latin typeface="Calibri"/>
                <a:cs typeface="Calibri"/>
              </a:rPr>
              <a:t> </a:t>
            </a:r>
            <a:r>
              <a:rPr spc="-10" dirty="0" err="1">
                <a:latin typeface="Calibri"/>
                <a:cs typeface="Calibri"/>
              </a:rPr>
              <a:t>Lebensmittelverschwendung</a:t>
            </a:r>
            <a:endParaRPr lang="de-DE" spc="-1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14664" y="448373"/>
            <a:ext cx="1106170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dirty="0">
                <a:solidFill>
                  <a:srgbClr val="910320"/>
                </a:solidFill>
                <a:latin typeface="Calibri"/>
                <a:cs typeface="Calibri"/>
              </a:rPr>
              <a:t>Dune</a:t>
            </a:r>
            <a:r>
              <a:rPr sz="1550" b="1" spc="-45" dirty="0">
                <a:solidFill>
                  <a:srgbClr val="910320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910320"/>
                </a:solidFill>
                <a:latin typeface="Calibri"/>
                <a:cs typeface="Calibri"/>
              </a:rPr>
              <a:t>du</a:t>
            </a:r>
            <a:r>
              <a:rPr sz="1550" b="1" spc="-15" dirty="0">
                <a:solidFill>
                  <a:srgbClr val="910320"/>
                </a:solidFill>
                <a:latin typeface="Calibri"/>
                <a:cs typeface="Calibri"/>
              </a:rPr>
              <a:t> </a:t>
            </a:r>
            <a:r>
              <a:rPr sz="1550" b="1" spc="-20" dirty="0">
                <a:solidFill>
                  <a:srgbClr val="910320"/>
                </a:solidFill>
                <a:latin typeface="Calibri"/>
                <a:cs typeface="Calibri"/>
              </a:rPr>
              <a:t>P</a:t>
            </a:r>
            <a:r>
              <a:rPr lang="fr-FR" sz="1550" b="1" spc="-20" dirty="0" err="1">
                <a:solidFill>
                  <a:srgbClr val="910320"/>
                </a:solidFill>
                <a:latin typeface="Calibri"/>
                <a:cs typeface="Calibri"/>
              </a:rPr>
              <a:t>ilat</a:t>
            </a:r>
            <a:endParaRPr sz="15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62825" y="5286375"/>
            <a:ext cx="3886200" cy="100012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0" y="6219825"/>
            <a:ext cx="12192000" cy="638175"/>
          </a:xfrm>
          <a:custGeom>
            <a:avLst/>
            <a:gdLst/>
            <a:ahLst/>
            <a:cxnLst/>
            <a:rect l="l" t="t" r="r" b="b"/>
            <a:pathLst>
              <a:path w="12192000" h="638175">
                <a:moveTo>
                  <a:pt x="12192000" y="0"/>
                </a:moveTo>
                <a:lnTo>
                  <a:pt x="0" y="0"/>
                </a:lnTo>
                <a:lnTo>
                  <a:pt x="0" y="638175"/>
                </a:lnTo>
                <a:lnTo>
                  <a:pt x="12192000" y="638175"/>
                </a:lnTo>
                <a:lnTo>
                  <a:pt x="12192000" y="0"/>
                </a:lnTo>
                <a:close/>
              </a:path>
            </a:pathLst>
          </a:custGeom>
          <a:solidFill>
            <a:srgbClr val="9103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742950" cy="1457325"/>
          </a:xfrm>
          <a:custGeom>
            <a:avLst/>
            <a:gdLst/>
            <a:ahLst/>
            <a:cxnLst/>
            <a:rect l="l" t="t" r="r" b="b"/>
            <a:pathLst>
              <a:path w="742950" h="1457325">
                <a:moveTo>
                  <a:pt x="19290" y="0"/>
                </a:moveTo>
                <a:lnTo>
                  <a:pt x="6251" y="0"/>
                </a:lnTo>
                <a:lnTo>
                  <a:pt x="0" y="5969"/>
                </a:lnTo>
                <a:lnTo>
                  <a:pt x="0" y="1457071"/>
                </a:lnTo>
                <a:lnTo>
                  <a:pt x="742835" y="741807"/>
                </a:lnTo>
                <a:lnTo>
                  <a:pt x="19290" y="0"/>
                </a:lnTo>
                <a:close/>
              </a:path>
            </a:pathLst>
          </a:custGeom>
          <a:solidFill>
            <a:srgbClr val="FF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5564" y="422655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910320"/>
                </a:solidFill>
                <a:latin typeface="Calibri"/>
                <a:cs typeface="Calibri"/>
              </a:rPr>
              <a:t>3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764014" y="6667575"/>
            <a:ext cx="2209800" cy="9525"/>
          </a:xfrm>
          <a:custGeom>
            <a:avLst/>
            <a:gdLst/>
            <a:ahLst/>
            <a:cxnLst/>
            <a:rect l="l" t="t" r="r" b="b"/>
            <a:pathLst>
              <a:path w="2209800" h="9525">
                <a:moveTo>
                  <a:pt x="2209800" y="0"/>
                </a:moveTo>
                <a:lnTo>
                  <a:pt x="0" y="0"/>
                </a:lnTo>
                <a:lnTo>
                  <a:pt x="0" y="9525"/>
                </a:lnTo>
                <a:lnTo>
                  <a:pt x="2209800" y="9525"/>
                </a:lnTo>
                <a:lnTo>
                  <a:pt x="22098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216515" y="6327780"/>
            <a:ext cx="1782445" cy="2120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58680" y="6441430"/>
            <a:ext cx="2238375" cy="2705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www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all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em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gn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c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m</a:t>
            </a:r>
            <a:r>
              <a:rPr sz="1200" b="1" spc="-64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p</a:t>
            </a:r>
            <a:r>
              <a:rPr sz="1800" spc="-127" baseline="20833" dirty="0">
                <a:solidFill>
                  <a:srgbClr val="878787"/>
                </a:solidFill>
                <a:latin typeface="Calibri"/>
                <a:cs typeface="Calibri"/>
              </a:rPr>
              <a:t>3</a:t>
            </a:r>
            <a:r>
              <a:rPr sz="1800" spc="-810" baseline="20833" dirty="0">
                <a:solidFill>
                  <a:srgbClr val="878787"/>
                </a:solidFill>
                <a:latin typeface="Calibri"/>
                <a:cs typeface="Calibri"/>
              </a:rPr>
              <a:t>8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u</a:t>
            </a:r>
            <a:r>
              <a:rPr sz="1200" b="1" spc="-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s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f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1200" b="1" spc="-7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n</a:t>
            </a:r>
            <a:r>
              <a:rPr sz="1200" b="1" spc="-5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c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o</a:t>
            </a:r>
            <a:r>
              <a:rPr sz="1200" b="1" spc="-5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95375" y="542925"/>
            <a:ext cx="1571625" cy="381515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1206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5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Frankreich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5375" y="1085850"/>
            <a:ext cx="2562225" cy="378950"/>
          </a:xfrm>
          <a:prstGeom prst="rect">
            <a:avLst/>
          </a:prstGeom>
          <a:solidFill>
            <a:srgbClr val="D94E4A"/>
          </a:solidFill>
        </p:spPr>
        <p:txBody>
          <a:bodyPr vert="horz" wrap="square" lIns="0" tIns="952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7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günstig</a:t>
            </a:r>
            <a:r>
              <a:rPr sz="24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entdecken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95374" y="2036929"/>
            <a:ext cx="5838825" cy="287065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FR" sz="2000" b="1" dirty="0" err="1">
                <a:latin typeface="Calibri"/>
                <a:cs typeface="Calibri"/>
              </a:rPr>
              <a:t>Schnäppchen</a:t>
            </a:r>
            <a:r>
              <a:rPr lang="fr-FR" sz="2000" b="1" dirty="0">
                <a:latin typeface="Calibri"/>
                <a:cs typeface="Calibri"/>
              </a:rPr>
              <a:t>!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0" dirty="0">
              <a:latin typeface="Calibri"/>
              <a:cs typeface="Calibri"/>
            </a:endParaRPr>
          </a:p>
          <a:p>
            <a:pPr marL="298450" marR="168275" indent="-286385">
              <a:lnSpc>
                <a:spcPct val="105000"/>
              </a:lnSpc>
              <a:buFont typeface="Wingdings"/>
              <a:buChar char=""/>
              <a:tabLst>
                <a:tab pos="298450" algn="l"/>
                <a:tab pos="299085" algn="l"/>
              </a:tabLst>
            </a:pPr>
            <a:r>
              <a:rPr lang="fr-FR" sz="2000" spc="-10" dirty="0">
                <a:latin typeface="Calibri"/>
                <a:cs typeface="Calibri"/>
              </a:rPr>
              <a:t>Supermarchés </a:t>
            </a:r>
            <a:r>
              <a:rPr lang="fr-FR" sz="2000" spc="-10" dirty="0" err="1">
                <a:latin typeface="Calibri"/>
                <a:cs typeface="Calibri"/>
              </a:rPr>
              <a:t>anti-gaspi</a:t>
            </a:r>
            <a:endParaRPr sz="2000" dirty="0">
              <a:latin typeface="Calibri"/>
              <a:cs typeface="Calibri"/>
            </a:endParaRPr>
          </a:p>
          <a:p>
            <a:pPr marL="298450" marR="5080" indent="-286385">
              <a:lnSpc>
                <a:spcPct val="104900"/>
              </a:lnSpc>
              <a:buFont typeface="Wingdings"/>
              <a:buChar char=""/>
              <a:tabLst>
                <a:tab pos="298450" algn="l"/>
                <a:tab pos="299085" algn="l"/>
              </a:tabLst>
            </a:pPr>
            <a:r>
              <a:rPr lang="fr-FR" sz="2000" spc="-10" dirty="0" err="1">
                <a:latin typeface="Calibri"/>
                <a:cs typeface="Calibri"/>
              </a:rPr>
              <a:t>Linkee</a:t>
            </a:r>
            <a:r>
              <a:rPr lang="fr-FR" sz="2000" spc="-10" dirty="0">
                <a:latin typeface="Calibri"/>
                <a:cs typeface="Calibri"/>
              </a:rPr>
              <a:t>, </a:t>
            </a:r>
            <a:r>
              <a:rPr lang="fr-FR" sz="2000" spc="-10" dirty="0" err="1">
                <a:latin typeface="Calibri"/>
                <a:cs typeface="Calibri"/>
              </a:rPr>
              <a:t>Verein</a:t>
            </a:r>
            <a:r>
              <a:rPr lang="fr-FR" sz="2000" spc="-10" dirty="0">
                <a:latin typeface="Calibri"/>
                <a:cs typeface="Calibri"/>
              </a:rPr>
              <a:t> </a:t>
            </a:r>
            <a:r>
              <a:rPr lang="fr-FR" sz="2000" spc="-10" dirty="0" err="1">
                <a:latin typeface="Calibri"/>
                <a:cs typeface="Calibri"/>
              </a:rPr>
              <a:t>gegen</a:t>
            </a:r>
            <a:r>
              <a:rPr lang="fr-FR" sz="2000" spc="-10" dirty="0">
                <a:latin typeface="Calibri"/>
                <a:cs typeface="Calibri"/>
              </a:rPr>
              <a:t> die </a:t>
            </a:r>
            <a:r>
              <a:rPr lang="fr-FR" sz="2000" spc="-10" dirty="0" err="1">
                <a:latin typeface="Calibri"/>
                <a:cs typeface="Calibri"/>
              </a:rPr>
              <a:t>Prekarität</a:t>
            </a:r>
            <a:r>
              <a:rPr lang="fr-FR" sz="2000" spc="-10" dirty="0">
                <a:latin typeface="Calibri"/>
                <a:cs typeface="Calibri"/>
              </a:rPr>
              <a:t> der </a:t>
            </a:r>
            <a:r>
              <a:rPr lang="fr-FR" sz="2000" spc="-10" dirty="0" err="1">
                <a:latin typeface="Calibri"/>
                <a:cs typeface="Calibri"/>
              </a:rPr>
              <a:t>Studierenden</a:t>
            </a:r>
            <a:r>
              <a:rPr lang="fr-FR" sz="2000" spc="-10" dirty="0">
                <a:latin typeface="Calibri"/>
                <a:cs typeface="Calibri"/>
              </a:rPr>
              <a:t> (Paris </a:t>
            </a:r>
            <a:r>
              <a:rPr lang="fr-FR" sz="2000" spc="-10" dirty="0" err="1">
                <a:latin typeface="Calibri"/>
                <a:cs typeface="Calibri"/>
              </a:rPr>
              <a:t>und</a:t>
            </a:r>
            <a:r>
              <a:rPr lang="fr-FR" sz="2000" spc="-10" dirty="0">
                <a:latin typeface="Calibri"/>
                <a:cs typeface="Calibri"/>
              </a:rPr>
              <a:t> Bordeaux): </a:t>
            </a:r>
            <a:r>
              <a:rPr lang="fr-FR" sz="2000" spc="-10" dirty="0" err="1">
                <a:latin typeface="Calibri"/>
                <a:cs typeface="Calibri"/>
              </a:rPr>
              <a:t>kostenlose</a:t>
            </a:r>
            <a:r>
              <a:rPr lang="fr-FR" sz="2000" spc="-10" dirty="0">
                <a:latin typeface="Calibri"/>
                <a:cs typeface="Calibri"/>
              </a:rPr>
              <a:t> </a:t>
            </a:r>
            <a:r>
              <a:rPr lang="fr-FR" sz="2000" spc="-10" dirty="0" err="1">
                <a:latin typeface="Calibri"/>
                <a:cs typeface="Calibri"/>
              </a:rPr>
              <a:t>Gemüse</a:t>
            </a:r>
            <a:r>
              <a:rPr lang="fr-FR" sz="2000" spc="-10" dirty="0"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  <a:p>
            <a:pPr marL="298450" indent="-286385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298450" algn="l"/>
                <a:tab pos="299085" algn="l"/>
              </a:tabLst>
            </a:pPr>
            <a:r>
              <a:rPr lang="fr-FR" sz="2000" dirty="0">
                <a:latin typeface="Calibri"/>
                <a:cs typeface="Calibri"/>
              </a:rPr>
              <a:t>Resto CROUS (3€ </a:t>
            </a:r>
            <a:r>
              <a:rPr lang="fr-FR" sz="2000" dirty="0" err="1">
                <a:latin typeface="Calibri"/>
                <a:cs typeface="Calibri"/>
              </a:rPr>
              <a:t>für</a:t>
            </a:r>
            <a:r>
              <a:rPr lang="fr-FR" sz="2000" dirty="0">
                <a:latin typeface="Calibri"/>
                <a:cs typeface="Calibri"/>
              </a:rPr>
              <a:t> </a:t>
            </a:r>
            <a:r>
              <a:rPr lang="fr-FR" sz="2000" dirty="0" err="1">
                <a:latin typeface="Calibri"/>
                <a:cs typeface="Calibri"/>
              </a:rPr>
              <a:t>Vorspeise</a:t>
            </a:r>
            <a:r>
              <a:rPr lang="fr-FR" sz="2000" dirty="0">
                <a:latin typeface="Calibri"/>
                <a:cs typeface="Calibri"/>
              </a:rPr>
              <a:t>, </a:t>
            </a:r>
            <a:r>
              <a:rPr lang="fr-FR" sz="2000" dirty="0" err="1">
                <a:latin typeface="Calibri"/>
                <a:cs typeface="Calibri"/>
              </a:rPr>
              <a:t>Gericht</a:t>
            </a:r>
            <a:r>
              <a:rPr lang="fr-FR" sz="2000" dirty="0">
                <a:latin typeface="Calibri"/>
                <a:cs typeface="Calibri"/>
              </a:rPr>
              <a:t> </a:t>
            </a:r>
            <a:r>
              <a:rPr lang="fr-FR" sz="2000" dirty="0" err="1">
                <a:latin typeface="Calibri"/>
                <a:cs typeface="Calibri"/>
              </a:rPr>
              <a:t>und</a:t>
            </a:r>
            <a:r>
              <a:rPr lang="fr-FR" sz="2000" dirty="0">
                <a:latin typeface="Calibri"/>
                <a:cs typeface="Calibri"/>
              </a:rPr>
              <a:t> </a:t>
            </a:r>
            <a:r>
              <a:rPr lang="fr-FR" sz="2000" dirty="0" err="1">
                <a:latin typeface="Calibri"/>
                <a:cs typeface="Calibri"/>
              </a:rPr>
              <a:t>Nachtisch</a:t>
            </a:r>
            <a:r>
              <a:rPr lang="fr-FR" sz="2000" dirty="0">
                <a:latin typeface="Calibri"/>
                <a:cs typeface="Calibri"/>
              </a:rPr>
              <a:t>)</a:t>
            </a:r>
          </a:p>
          <a:p>
            <a:pPr marL="298450" indent="-286385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298450" algn="l"/>
                <a:tab pos="299085" algn="l"/>
              </a:tabLst>
            </a:pPr>
            <a:r>
              <a:rPr lang="fr-FR" sz="2000" spc="-10" dirty="0" err="1">
                <a:latin typeface="Calibri"/>
                <a:cs typeface="Calibri"/>
              </a:rPr>
              <a:t>Too</a:t>
            </a:r>
            <a:r>
              <a:rPr lang="fr-FR" sz="2000" spc="-10" dirty="0">
                <a:latin typeface="Calibri"/>
                <a:cs typeface="Calibri"/>
              </a:rPr>
              <a:t> good to go</a:t>
            </a:r>
            <a:endParaRPr lang="de-DE" sz="2000" spc="-10" dirty="0">
              <a:latin typeface="Calibri"/>
              <a:cs typeface="Calibri"/>
            </a:endParaRPr>
          </a:p>
          <a:p>
            <a:pPr marL="298450" indent="-286385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298450" algn="l"/>
                <a:tab pos="299085" algn="l"/>
              </a:tabLst>
            </a:pPr>
            <a:r>
              <a:rPr lang="de-DE" sz="2000" spc="-10" dirty="0">
                <a:latin typeface="Calibri"/>
                <a:cs typeface="Calibri"/>
              </a:rPr>
              <a:t>Mister </a:t>
            </a:r>
            <a:r>
              <a:rPr lang="de-DE" sz="2000" spc="-10" dirty="0" err="1">
                <a:latin typeface="Calibri"/>
                <a:cs typeface="Calibri"/>
              </a:rPr>
              <a:t>Good</a:t>
            </a:r>
            <a:r>
              <a:rPr lang="de-DE" sz="2000" spc="-10" dirty="0">
                <a:latin typeface="Calibri"/>
                <a:cs typeface="Calibri"/>
              </a:rPr>
              <a:t> Beer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AF1B3BF-97C5-2FDF-BA4D-90B9E1C21C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732" y="898310"/>
            <a:ext cx="4242005" cy="424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824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2964" y="3091180"/>
            <a:ext cx="1515745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Fragen?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16309" y="6438255"/>
            <a:ext cx="177800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-25" dirty="0">
                <a:solidFill>
                  <a:srgbClr val="878787"/>
                </a:solidFill>
                <a:latin typeface="Calibri"/>
                <a:cs typeface="Calibri"/>
              </a:rPr>
              <a:t>40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5" dirty="0"/>
              <a:t>3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69435" y="5887211"/>
            <a:ext cx="1396813" cy="50736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31291" y="-53340"/>
            <a:ext cx="8712835" cy="6835140"/>
            <a:chOff x="431291" y="0"/>
            <a:chExt cx="8712835" cy="6835140"/>
          </a:xfrm>
        </p:grpSpPr>
        <p:sp>
          <p:nvSpPr>
            <p:cNvPr id="4" name="object 4"/>
            <p:cNvSpPr/>
            <p:nvPr/>
          </p:nvSpPr>
          <p:spPr>
            <a:xfrm>
              <a:off x="431291" y="405384"/>
              <a:ext cx="8281670" cy="5270500"/>
            </a:xfrm>
            <a:custGeom>
              <a:avLst/>
              <a:gdLst/>
              <a:ahLst/>
              <a:cxnLst/>
              <a:rect l="l" t="t" r="r" b="b"/>
              <a:pathLst>
                <a:path w="8281670" h="5270500">
                  <a:moveTo>
                    <a:pt x="8281416" y="0"/>
                  </a:moveTo>
                  <a:lnTo>
                    <a:pt x="0" y="0"/>
                  </a:lnTo>
                  <a:lnTo>
                    <a:pt x="0" y="5269992"/>
                  </a:lnTo>
                  <a:lnTo>
                    <a:pt x="8281416" y="5269992"/>
                  </a:lnTo>
                  <a:lnTo>
                    <a:pt x="8281416" y="0"/>
                  </a:lnTo>
                  <a:close/>
                </a:path>
              </a:pathLst>
            </a:custGeom>
            <a:solidFill>
              <a:srgbClr val="002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5747" y="0"/>
              <a:ext cx="6588252" cy="683513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54493" y="825627"/>
              <a:ext cx="1438910" cy="535940"/>
            </a:xfrm>
            <a:custGeom>
              <a:avLst/>
              <a:gdLst/>
              <a:ahLst/>
              <a:cxnLst/>
              <a:rect l="l" t="t" r="r" b="b"/>
              <a:pathLst>
                <a:path w="1438910" h="535940">
                  <a:moveTo>
                    <a:pt x="1393990" y="0"/>
                  </a:moveTo>
                  <a:lnTo>
                    <a:pt x="0" y="168783"/>
                  </a:lnTo>
                  <a:lnTo>
                    <a:pt x="44399" y="535559"/>
                  </a:lnTo>
                  <a:lnTo>
                    <a:pt x="1438313" y="366649"/>
                  </a:lnTo>
                  <a:lnTo>
                    <a:pt x="1393990" y="0"/>
                  </a:lnTo>
                  <a:close/>
                </a:path>
              </a:pathLst>
            </a:custGeom>
            <a:solidFill>
              <a:srgbClr val="009F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55904" y="952639"/>
              <a:ext cx="1912620" cy="720725"/>
            </a:xfrm>
            <a:custGeom>
              <a:avLst/>
              <a:gdLst/>
              <a:ahLst/>
              <a:cxnLst/>
              <a:rect l="l" t="t" r="r" b="b"/>
              <a:pathLst>
                <a:path w="1912620" h="720725">
                  <a:moveTo>
                    <a:pt x="513613" y="199351"/>
                  </a:moveTo>
                  <a:lnTo>
                    <a:pt x="506120" y="160515"/>
                  </a:lnTo>
                  <a:lnTo>
                    <a:pt x="478523" y="126695"/>
                  </a:lnTo>
                  <a:lnTo>
                    <a:pt x="473989" y="124079"/>
                  </a:lnTo>
                  <a:lnTo>
                    <a:pt x="473989" y="210197"/>
                  </a:lnTo>
                  <a:lnTo>
                    <a:pt x="473468" y="216560"/>
                  </a:lnTo>
                  <a:lnTo>
                    <a:pt x="472389" y="222364"/>
                  </a:lnTo>
                  <a:lnTo>
                    <a:pt x="470547" y="229730"/>
                  </a:lnTo>
                  <a:lnTo>
                    <a:pt x="467271" y="235572"/>
                  </a:lnTo>
                  <a:lnTo>
                    <a:pt x="462559" y="239636"/>
                  </a:lnTo>
                  <a:lnTo>
                    <a:pt x="457860" y="243827"/>
                  </a:lnTo>
                  <a:lnTo>
                    <a:pt x="451815" y="246367"/>
                  </a:lnTo>
                  <a:lnTo>
                    <a:pt x="430898" y="248907"/>
                  </a:lnTo>
                  <a:lnTo>
                    <a:pt x="418960" y="150355"/>
                  </a:lnTo>
                  <a:lnTo>
                    <a:pt x="418617" y="147523"/>
                  </a:lnTo>
                  <a:lnTo>
                    <a:pt x="431596" y="145910"/>
                  </a:lnTo>
                  <a:lnTo>
                    <a:pt x="437286" y="145275"/>
                  </a:lnTo>
                  <a:lnTo>
                    <a:pt x="442442" y="145656"/>
                  </a:lnTo>
                  <a:lnTo>
                    <a:pt x="469900" y="174358"/>
                  </a:lnTo>
                  <a:lnTo>
                    <a:pt x="473989" y="210197"/>
                  </a:lnTo>
                  <a:lnTo>
                    <a:pt x="473989" y="124079"/>
                  </a:lnTo>
                  <a:lnTo>
                    <a:pt x="436016" y="115290"/>
                  </a:lnTo>
                  <a:lnTo>
                    <a:pt x="427951" y="115938"/>
                  </a:lnTo>
                  <a:lnTo>
                    <a:pt x="414985" y="117500"/>
                  </a:lnTo>
                  <a:lnTo>
                    <a:pt x="376097" y="122161"/>
                  </a:lnTo>
                  <a:lnTo>
                    <a:pt x="395630" y="283578"/>
                  </a:lnTo>
                  <a:lnTo>
                    <a:pt x="412445" y="281546"/>
                  </a:lnTo>
                  <a:lnTo>
                    <a:pt x="434530" y="278879"/>
                  </a:lnTo>
                  <a:lnTo>
                    <a:pt x="448043" y="277228"/>
                  </a:lnTo>
                  <a:lnTo>
                    <a:pt x="455930" y="275869"/>
                  </a:lnTo>
                  <a:lnTo>
                    <a:pt x="494118" y="254749"/>
                  </a:lnTo>
                  <a:lnTo>
                    <a:pt x="512762" y="215303"/>
                  </a:lnTo>
                  <a:lnTo>
                    <a:pt x="513549" y="207467"/>
                  </a:lnTo>
                  <a:lnTo>
                    <a:pt x="513613" y="199351"/>
                  </a:lnTo>
                  <a:close/>
                </a:path>
                <a:path w="1912620" h="720725">
                  <a:moveTo>
                    <a:pt x="583692" y="260718"/>
                  </a:moveTo>
                  <a:lnTo>
                    <a:pt x="564134" y="99428"/>
                  </a:lnTo>
                  <a:lnTo>
                    <a:pt x="525399" y="104127"/>
                  </a:lnTo>
                  <a:lnTo>
                    <a:pt x="544957" y="265417"/>
                  </a:lnTo>
                  <a:lnTo>
                    <a:pt x="583692" y="260718"/>
                  </a:lnTo>
                  <a:close/>
                </a:path>
                <a:path w="1912620" h="720725">
                  <a:moveTo>
                    <a:pt x="728027" y="207505"/>
                  </a:moveTo>
                  <a:lnTo>
                    <a:pt x="727964" y="205854"/>
                  </a:lnTo>
                  <a:lnTo>
                    <a:pt x="727202" y="199631"/>
                  </a:lnTo>
                  <a:lnTo>
                    <a:pt x="726440" y="192900"/>
                  </a:lnTo>
                  <a:lnTo>
                    <a:pt x="724535" y="186931"/>
                  </a:lnTo>
                  <a:lnTo>
                    <a:pt x="721487" y="181851"/>
                  </a:lnTo>
                  <a:lnTo>
                    <a:pt x="718439" y="176644"/>
                  </a:lnTo>
                  <a:lnTo>
                    <a:pt x="683768" y="156705"/>
                  </a:lnTo>
                  <a:lnTo>
                    <a:pt x="662051" y="152006"/>
                  </a:lnTo>
                  <a:lnTo>
                    <a:pt x="657733" y="150990"/>
                  </a:lnTo>
                  <a:lnTo>
                    <a:pt x="637540" y="141338"/>
                  </a:lnTo>
                  <a:lnTo>
                    <a:pt x="635889" y="139560"/>
                  </a:lnTo>
                  <a:lnTo>
                    <a:pt x="635000" y="137401"/>
                  </a:lnTo>
                  <a:lnTo>
                    <a:pt x="634619" y="134988"/>
                  </a:lnTo>
                  <a:lnTo>
                    <a:pt x="634238" y="132067"/>
                  </a:lnTo>
                  <a:lnTo>
                    <a:pt x="634746" y="129146"/>
                  </a:lnTo>
                  <a:lnTo>
                    <a:pt x="636270" y="126479"/>
                  </a:lnTo>
                  <a:lnTo>
                    <a:pt x="637667" y="123812"/>
                  </a:lnTo>
                  <a:lnTo>
                    <a:pt x="660019" y="115303"/>
                  </a:lnTo>
                  <a:lnTo>
                    <a:pt x="664337" y="115684"/>
                  </a:lnTo>
                  <a:lnTo>
                    <a:pt x="680085" y="133972"/>
                  </a:lnTo>
                  <a:lnTo>
                    <a:pt x="718693" y="129273"/>
                  </a:lnTo>
                  <a:lnTo>
                    <a:pt x="697420" y="94780"/>
                  </a:lnTo>
                  <a:lnTo>
                    <a:pt x="661035" y="85839"/>
                  </a:lnTo>
                  <a:lnTo>
                    <a:pt x="652399" y="86474"/>
                  </a:lnTo>
                  <a:lnTo>
                    <a:pt x="643509" y="87617"/>
                  </a:lnTo>
                  <a:lnTo>
                    <a:pt x="635381" y="89649"/>
                  </a:lnTo>
                  <a:lnTo>
                    <a:pt x="628015" y="92697"/>
                  </a:lnTo>
                  <a:lnTo>
                    <a:pt x="620776" y="95618"/>
                  </a:lnTo>
                  <a:lnTo>
                    <a:pt x="614553" y="99428"/>
                  </a:lnTo>
                  <a:lnTo>
                    <a:pt x="609473" y="104127"/>
                  </a:lnTo>
                  <a:lnTo>
                    <a:pt x="604393" y="108699"/>
                  </a:lnTo>
                  <a:lnTo>
                    <a:pt x="600583" y="114033"/>
                  </a:lnTo>
                  <a:lnTo>
                    <a:pt x="595757" y="125971"/>
                  </a:lnTo>
                  <a:lnTo>
                    <a:pt x="594995" y="132448"/>
                  </a:lnTo>
                  <a:lnTo>
                    <a:pt x="595909" y="139560"/>
                  </a:lnTo>
                  <a:lnTo>
                    <a:pt x="596646" y="146545"/>
                  </a:lnTo>
                  <a:lnTo>
                    <a:pt x="616712" y="170421"/>
                  </a:lnTo>
                  <a:lnTo>
                    <a:pt x="622300" y="173850"/>
                  </a:lnTo>
                  <a:lnTo>
                    <a:pt x="663321" y="185661"/>
                  </a:lnTo>
                  <a:lnTo>
                    <a:pt x="668528" y="186931"/>
                  </a:lnTo>
                  <a:lnTo>
                    <a:pt x="676402" y="189725"/>
                  </a:lnTo>
                  <a:lnTo>
                    <a:pt x="679450" y="191122"/>
                  </a:lnTo>
                  <a:lnTo>
                    <a:pt x="681609" y="192646"/>
                  </a:lnTo>
                  <a:lnTo>
                    <a:pt x="683895" y="194170"/>
                  </a:lnTo>
                  <a:lnTo>
                    <a:pt x="688340" y="204584"/>
                  </a:lnTo>
                  <a:lnTo>
                    <a:pt x="688721" y="207505"/>
                  </a:lnTo>
                  <a:lnTo>
                    <a:pt x="688340" y="210172"/>
                  </a:lnTo>
                  <a:lnTo>
                    <a:pt x="687146" y="212839"/>
                  </a:lnTo>
                  <a:lnTo>
                    <a:pt x="686181" y="215379"/>
                  </a:lnTo>
                  <a:lnTo>
                    <a:pt x="669544" y="222872"/>
                  </a:lnTo>
                  <a:lnTo>
                    <a:pt x="664972" y="223507"/>
                  </a:lnTo>
                  <a:lnTo>
                    <a:pt x="660908" y="223507"/>
                  </a:lnTo>
                  <a:lnTo>
                    <a:pt x="653542" y="222745"/>
                  </a:lnTo>
                  <a:lnTo>
                    <a:pt x="650494" y="221729"/>
                  </a:lnTo>
                  <a:lnTo>
                    <a:pt x="647700" y="219951"/>
                  </a:lnTo>
                  <a:lnTo>
                    <a:pt x="645033" y="218300"/>
                  </a:lnTo>
                  <a:lnTo>
                    <a:pt x="642874" y="216014"/>
                  </a:lnTo>
                  <a:lnTo>
                    <a:pt x="641146" y="212725"/>
                  </a:lnTo>
                  <a:lnTo>
                    <a:pt x="639572" y="209791"/>
                  </a:lnTo>
                  <a:lnTo>
                    <a:pt x="638556" y="205854"/>
                  </a:lnTo>
                  <a:lnTo>
                    <a:pt x="637921" y="201155"/>
                  </a:lnTo>
                  <a:lnTo>
                    <a:pt x="598932" y="205854"/>
                  </a:lnTo>
                  <a:lnTo>
                    <a:pt x="618363" y="241287"/>
                  </a:lnTo>
                  <a:lnTo>
                    <a:pt x="625348" y="244843"/>
                  </a:lnTo>
                  <a:lnTo>
                    <a:pt x="632333" y="248526"/>
                  </a:lnTo>
                  <a:lnTo>
                    <a:pt x="640080" y="250812"/>
                  </a:lnTo>
                  <a:lnTo>
                    <a:pt x="656590" y="253098"/>
                  </a:lnTo>
                  <a:lnTo>
                    <a:pt x="664845" y="253225"/>
                  </a:lnTo>
                  <a:lnTo>
                    <a:pt x="682117" y="251066"/>
                  </a:lnTo>
                  <a:lnTo>
                    <a:pt x="719836" y="230619"/>
                  </a:lnTo>
                  <a:lnTo>
                    <a:pt x="727456" y="213474"/>
                  </a:lnTo>
                  <a:lnTo>
                    <a:pt x="728027" y="207505"/>
                  </a:lnTo>
                  <a:close/>
                </a:path>
                <a:path w="1912620" h="720725">
                  <a:moveTo>
                    <a:pt x="876706" y="178181"/>
                  </a:moveTo>
                  <a:lnTo>
                    <a:pt x="876541" y="169913"/>
                  </a:lnTo>
                  <a:lnTo>
                    <a:pt x="837819" y="174612"/>
                  </a:lnTo>
                  <a:lnTo>
                    <a:pt x="838454" y="180581"/>
                  </a:lnTo>
                  <a:lnTo>
                    <a:pt x="837819" y="185788"/>
                  </a:lnTo>
                  <a:lnTo>
                    <a:pt x="836041" y="189852"/>
                  </a:lnTo>
                  <a:lnTo>
                    <a:pt x="834390" y="194043"/>
                  </a:lnTo>
                  <a:lnTo>
                    <a:pt x="831596" y="197345"/>
                  </a:lnTo>
                  <a:lnTo>
                    <a:pt x="827659" y="199631"/>
                  </a:lnTo>
                  <a:lnTo>
                    <a:pt x="823849" y="202044"/>
                  </a:lnTo>
                  <a:lnTo>
                    <a:pt x="819023" y="203568"/>
                  </a:lnTo>
                  <a:lnTo>
                    <a:pt x="807720" y="204965"/>
                  </a:lnTo>
                  <a:lnTo>
                    <a:pt x="803148" y="204584"/>
                  </a:lnTo>
                  <a:lnTo>
                    <a:pt x="799338" y="203187"/>
                  </a:lnTo>
                  <a:lnTo>
                    <a:pt x="795401" y="201917"/>
                  </a:lnTo>
                  <a:lnTo>
                    <a:pt x="778383" y="159880"/>
                  </a:lnTo>
                  <a:lnTo>
                    <a:pt x="777240" y="150863"/>
                  </a:lnTo>
                  <a:lnTo>
                    <a:pt x="776224" y="142354"/>
                  </a:lnTo>
                  <a:lnTo>
                    <a:pt x="775970" y="134861"/>
                  </a:lnTo>
                  <a:lnTo>
                    <a:pt x="776732" y="122415"/>
                  </a:lnTo>
                  <a:lnTo>
                    <a:pt x="777875" y="117208"/>
                  </a:lnTo>
                  <a:lnTo>
                    <a:pt x="779780" y="113144"/>
                  </a:lnTo>
                  <a:lnTo>
                    <a:pt x="781685" y="108953"/>
                  </a:lnTo>
                  <a:lnTo>
                    <a:pt x="806704" y="98666"/>
                  </a:lnTo>
                  <a:lnTo>
                    <a:pt x="812292" y="98920"/>
                  </a:lnTo>
                  <a:lnTo>
                    <a:pt x="816737" y="100571"/>
                  </a:lnTo>
                  <a:lnTo>
                    <a:pt x="821055" y="102095"/>
                  </a:lnTo>
                  <a:lnTo>
                    <a:pt x="824484" y="104889"/>
                  </a:lnTo>
                  <a:lnTo>
                    <a:pt x="829310" y="112509"/>
                  </a:lnTo>
                  <a:lnTo>
                    <a:pt x="830961" y="117462"/>
                  </a:lnTo>
                  <a:lnTo>
                    <a:pt x="831850" y="123558"/>
                  </a:lnTo>
                  <a:lnTo>
                    <a:pt x="870712" y="118859"/>
                  </a:lnTo>
                  <a:lnTo>
                    <a:pt x="868540" y="110858"/>
                  </a:lnTo>
                  <a:lnTo>
                    <a:pt x="865644" y="103416"/>
                  </a:lnTo>
                  <a:lnTo>
                    <a:pt x="863142" y="98666"/>
                  </a:lnTo>
                  <a:lnTo>
                    <a:pt x="862012" y="96520"/>
                  </a:lnTo>
                  <a:lnTo>
                    <a:pt x="832612" y="72250"/>
                  </a:lnTo>
                  <a:lnTo>
                    <a:pt x="806297" y="68224"/>
                  </a:lnTo>
                  <a:lnTo>
                    <a:pt x="796163" y="68948"/>
                  </a:lnTo>
                  <a:lnTo>
                    <a:pt x="758151" y="85813"/>
                  </a:lnTo>
                  <a:lnTo>
                    <a:pt x="738759" y="122542"/>
                  </a:lnTo>
                  <a:lnTo>
                    <a:pt x="736981" y="138417"/>
                  </a:lnTo>
                  <a:lnTo>
                    <a:pt x="737069" y="146939"/>
                  </a:lnTo>
                  <a:lnTo>
                    <a:pt x="744562" y="189496"/>
                  </a:lnTo>
                  <a:lnTo>
                    <a:pt x="769086" y="224066"/>
                  </a:lnTo>
                  <a:lnTo>
                    <a:pt x="808824" y="235407"/>
                  </a:lnTo>
                  <a:lnTo>
                    <a:pt x="816737" y="234810"/>
                  </a:lnTo>
                  <a:lnTo>
                    <a:pt x="857008" y="218732"/>
                  </a:lnTo>
                  <a:lnTo>
                    <a:pt x="875868" y="186042"/>
                  </a:lnTo>
                  <a:lnTo>
                    <a:pt x="876706" y="178181"/>
                  </a:lnTo>
                  <a:close/>
                </a:path>
                <a:path w="1912620" h="720725">
                  <a:moveTo>
                    <a:pt x="1028915" y="146215"/>
                  </a:moveTo>
                  <a:lnTo>
                    <a:pt x="1023848" y="104495"/>
                  </a:lnTo>
                  <a:lnTo>
                    <a:pt x="1005484" y="70916"/>
                  </a:lnTo>
                  <a:lnTo>
                    <a:pt x="989774" y="58585"/>
                  </a:lnTo>
                  <a:lnTo>
                    <a:pt x="989774" y="148704"/>
                  </a:lnTo>
                  <a:lnTo>
                    <a:pt x="988568" y="160769"/>
                  </a:lnTo>
                  <a:lnTo>
                    <a:pt x="987171" y="166103"/>
                  </a:lnTo>
                  <a:lnTo>
                    <a:pt x="984935" y="170840"/>
                  </a:lnTo>
                  <a:lnTo>
                    <a:pt x="982980" y="175247"/>
                  </a:lnTo>
                  <a:lnTo>
                    <a:pt x="980059" y="178803"/>
                  </a:lnTo>
                  <a:lnTo>
                    <a:pt x="976503" y="181343"/>
                  </a:lnTo>
                  <a:lnTo>
                    <a:pt x="972947" y="184010"/>
                  </a:lnTo>
                  <a:lnTo>
                    <a:pt x="968629" y="185534"/>
                  </a:lnTo>
                  <a:lnTo>
                    <a:pt x="958596" y="186804"/>
                  </a:lnTo>
                  <a:lnTo>
                    <a:pt x="953897" y="186296"/>
                  </a:lnTo>
                  <a:lnTo>
                    <a:pt x="929005" y="155562"/>
                  </a:lnTo>
                  <a:lnTo>
                    <a:pt x="925728" y="133210"/>
                  </a:lnTo>
                  <a:lnTo>
                    <a:pt x="924814" y="125971"/>
                  </a:lnTo>
                  <a:lnTo>
                    <a:pt x="924661" y="121907"/>
                  </a:lnTo>
                  <a:lnTo>
                    <a:pt x="924598" y="118478"/>
                  </a:lnTo>
                  <a:lnTo>
                    <a:pt x="925195" y="112636"/>
                  </a:lnTo>
                  <a:lnTo>
                    <a:pt x="925703" y="106413"/>
                  </a:lnTo>
                  <a:lnTo>
                    <a:pt x="955675" y="80632"/>
                  </a:lnTo>
                  <a:lnTo>
                    <a:pt x="960247" y="81140"/>
                  </a:lnTo>
                  <a:lnTo>
                    <a:pt x="983234" y="105651"/>
                  </a:lnTo>
                  <a:lnTo>
                    <a:pt x="985393" y="111493"/>
                  </a:lnTo>
                  <a:lnTo>
                    <a:pt x="986917" y="118478"/>
                  </a:lnTo>
                  <a:lnTo>
                    <a:pt x="987806" y="126479"/>
                  </a:lnTo>
                  <a:lnTo>
                    <a:pt x="988695" y="133210"/>
                  </a:lnTo>
                  <a:lnTo>
                    <a:pt x="989584" y="141084"/>
                  </a:lnTo>
                  <a:lnTo>
                    <a:pt x="989736" y="145529"/>
                  </a:lnTo>
                  <a:lnTo>
                    <a:pt x="989774" y="148704"/>
                  </a:lnTo>
                  <a:lnTo>
                    <a:pt x="989774" y="58585"/>
                  </a:lnTo>
                  <a:lnTo>
                    <a:pt x="954697" y="50215"/>
                  </a:lnTo>
                  <a:lnTo>
                    <a:pt x="947039" y="50787"/>
                  </a:lnTo>
                  <a:lnTo>
                    <a:pt x="908011" y="67932"/>
                  </a:lnTo>
                  <a:lnTo>
                    <a:pt x="887336" y="105143"/>
                  </a:lnTo>
                  <a:lnTo>
                    <a:pt x="885444" y="121335"/>
                  </a:lnTo>
                  <a:lnTo>
                    <a:pt x="885482" y="130009"/>
                  </a:lnTo>
                  <a:lnTo>
                    <a:pt x="893013" y="170840"/>
                  </a:lnTo>
                  <a:lnTo>
                    <a:pt x="919403" y="205676"/>
                  </a:lnTo>
                  <a:lnTo>
                    <a:pt x="959675" y="217119"/>
                  </a:lnTo>
                  <a:lnTo>
                    <a:pt x="967359" y="216522"/>
                  </a:lnTo>
                  <a:lnTo>
                    <a:pt x="1006259" y="199466"/>
                  </a:lnTo>
                  <a:lnTo>
                    <a:pt x="1016914" y="186804"/>
                  </a:lnTo>
                  <a:lnTo>
                    <a:pt x="1019213" y="183121"/>
                  </a:lnTo>
                  <a:lnTo>
                    <a:pt x="1022388" y="176644"/>
                  </a:lnTo>
                  <a:lnTo>
                    <a:pt x="1024966" y="169697"/>
                  </a:lnTo>
                  <a:lnTo>
                    <a:pt x="1026922" y="162293"/>
                  </a:lnTo>
                  <a:lnTo>
                    <a:pt x="1028268" y="154470"/>
                  </a:lnTo>
                  <a:lnTo>
                    <a:pt x="1028915" y="146215"/>
                  </a:lnTo>
                  <a:close/>
                </a:path>
                <a:path w="1912620" h="720725">
                  <a:moveTo>
                    <a:pt x="1176909" y="25260"/>
                  </a:moveTo>
                  <a:lnTo>
                    <a:pt x="1133348" y="30467"/>
                  </a:lnTo>
                  <a:lnTo>
                    <a:pt x="1115644" y="152057"/>
                  </a:lnTo>
                  <a:lnTo>
                    <a:pt x="1069340" y="38214"/>
                  </a:lnTo>
                  <a:lnTo>
                    <a:pt x="1026033" y="43548"/>
                  </a:lnTo>
                  <a:lnTo>
                    <a:pt x="1099693" y="198234"/>
                  </a:lnTo>
                  <a:lnTo>
                    <a:pt x="1113917" y="196519"/>
                  </a:lnTo>
                  <a:lnTo>
                    <a:pt x="1142111" y="193154"/>
                  </a:lnTo>
                  <a:lnTo>
                    <a:pt x="1176909" y="25260"/>
                  </a:lnTo>
                  <a:close/>
                </a:path>
                <a:path w="1912620" h="720725">
                  <a:moveTo>
                    <a:pt x="1319149" y="171691"/>
                  </a:moveTo>
                  <a:lnTo>
                    <a:pt x="1315466" y="141719"/>
                  </a:lnTo>
                  <a:lnTo>
                    <a:pt x="1243368" y="150456"/>
                  </a:lnTo>
                  <a:lnTo>
                    <a:pt x="1238923" y="113779"/>
                  </a:lnTo>
                  <a:lnTo>
                    <a:pt x="1238719" y="112090"/>
                  </a:lnTo>
                  <a:lnTo>
                    <a:pt x="1299718" y="104635"/>
                  </a:lnTo>
                  <a:lnTo>
                    <a:pt x="1296289" y="75806"/>
                  </a:lnTo>
                  <a:lnTo>
                    <a:pt x="1235214" y="83159"/>
                  </a:lnTo>
                  <a:lnTo>
                    <a:pt x="1231290" y="50787"/>
                  </a:lnTo>
                  <a:lnTo>
                    <a:pt x="1231087" y="49110"/>
                  </a:lnTo>
                  <a:lnTo>
                    <a:pt x="1303528" y="40373"/>
                  </a:lnTo>
                  <a:lnTo>
                    <a:pt x="1299972" y="10274"/>
                  </a:lnTo>
                  <a:lnTo>
                    <a:pt x="1227455" y="19126"/>
                  </a:lnTo>
                  <a:lnTo>
                    <a:pt x="1188593" y="23863"/>
                  </a:lnTo>
                  <a:lnTo>
                    <a:pt x="1208024" y="185153"/>
                  </a:lnTo>
                  <a:lnTo>
                    <a:pt x="1233309" y="182105"/>
                  </a:lnTo>
                  <a:lnTo>
                    <a:pt x="1247013" y="180454"/>
                  </a:lnTo>
                  <a:lnTo>
                    <a:pt x="1319149" y="171691"/>
                  </a:lnTo>
                  <a:close/>
                </a:path>
                <a:path w="1912620" h="720725">
                  <a:moveTo>
                    <a:pt x="1465199" y="154038"/>
                  </a:moveTo>
                  <a:lnTo>
                    <a:pt x="1464945" y="152387"/>
                  </a:lnTo>
                  <a:lnTo>
                    <a:pt x="1423593" y="91605"/>
                  </a:lnTo>
                  <a:lnTo>
                    <a:pt x="1424178" y="91300"/>
                  </a:lnTo>
                  <a:lnTo>
                    <a:pt x="1429766" y="87236"/>
                  </a:lnTo>
                  <a:lnTo>
                    <a:pt x="1430134" y="86855"/>
                  </a:lnTo>
                  <a:lnTo>
                    <a:pt x="1439037" y="77965"/>
                  </a:lnTo>
                  <a:lnTo>
                    <a:pt x="1442466" y="72377"/>
                  </a:lnTo>
                  <a:lnTo>
                    <a:pt x="1444625" y="65773"/>
                  </a:lnTo>
                  <a:lnTo>
                    <a:pt x="1446657" y="59169"/>
                  </a:lnTo>
                  <a:lnTo>
                    <a:pt x="1447165" y="51295"/>
                  </a:lnTo>
                  <a:lnTo>
                    <a:pt x="1446149" y="42024"/>
                  </a:lnTo>
                  <a:lnTo>
                    <a:pt x="1444688" y="34480"/>
                  </a:lnTo>
                  <a:lnTo>
                    <a:pt x="1443266" y="30213"/>
                  </a:lnTo>
                  <a:lnTo>
                    <a:pt x="1442415" y="27647"/>
                  </a:lnTo>
                  <a:lnTo>
                    <a:pt x="1412113" y="2400"/>
                  </a:lnTo>
                  <a:lnTo>
                    <a:pt x="1408176" y="1562"/>
                  </a:lnTo>
                  <a:lnTo>
                    <a:pt x="1408176" y="54978"/>
                  </a:lnTo>
                  <a:lnTo>
                    <a:pt x="1407795" y="58915"/>
                  </a:lnTo>
                  <a:lnTo>
                    <a:pt x="1388110" y="75044"/>
                  </a:lnTo>
                  <a:lnTo>
                    <a:pt x="1363484" y="78066"/>
                  </a:lnTo>
                  <a:lnTo>
                    <a:pt x="1358138" y="33769"/>
                  </a:lnTo>
                  <a:lnTo>
                    <a:pt x="1382776" y="30721"/>
                  </a:lnTo>
                  <a:lnTo>
                    <a:pt x="1387602" y="30213"/>
                  </a:lnTo>
                  <a:lnTo>
                    <a:pt x="1391666" y="30594"/>
                  </a:lnTo>
                  <a:lnTo>
                    <a:pt x="1395222" y="31991"/>
                  </a:lnTo>
                  <a:lnTo>
                    <a:pt x="1398778" y="33261"/>
                  </a:lnTo>
                  <a:lnTo>
                    <a:pt x="1401572" y="35547"/>
                  </a:lnTo>
                  <a:lnTo>
                    <a:pt x="1403604" y="38722"/>
                  </a:lnTo>
                  <a:lnTo>
                    <a:pt x="1405763" y="41770"/>
                  </a:lnTo>
                  <a:lnTo>
                    <a:pt x="1407033" y="45707"/>
                  </a:lnTo>
                  <a:lnTo>
                    <a:pt x="1407668" y="50406"/>
                  </a:lnTo>
                  <a:lnTo>
                    <a:pt x="1408176" y="54978"/>
                  </a:lnTo>
                  <a:lnTo>
                    <a:pt x="1408176" y="1562"/>
                  </a:lnTo>
                  <a:lnTo>
                    <a:pt x="1404683" y="812"/>
                  </a:lnTo>
                  <a:lnTo>
                    <a:pt x="1396695" y="12"/>
                  </a:lnTo>
                  <a:lnTo>
                    <a:pt x="1388160" y="0"/>
                  </a:lnTo>
                  <a:lnTo>
                    <a:pt x="1379093" y="749"/>
                  </a:lnTo>
                  <a:lnTo>
                    <a:pt x="1315593" y="8369"/>
                  </a:lnTo>
                  <a:lnTo>
                    <a:pt x="1335151" y="169786"/>
                  </a:lnTo>
                  <a:lnTo>
                    <a:pt x="1374013" y="165087"/>
                  </a:lnTo>
                  <a:lnTo>
                    <a:pt x="1367332" y="109842"/>
                  </a:lnTo>
                  <a:lnTo>
                    <a:pt x="1367116" y="108077"/>
                  </a:lnTo>
                  <a:lnTo>
                    <a:pt x="1388110" y="105524"/>
                  </a:lnTo>
                  <a:lnTo>
                    <a:pt x="1423543" y="159118"/>
                  </a:lnTo>
                  <a:lnTo>
                    <a:pt x="1465199" y="154038"/>
                  </a:lnTo>
                  <a:close/>
                </a:path>
                <a:path w="1912620" h="720725">
                  <a:moveTo>
                    <a:pt x="1912620" y="350380"/>
                  </a:moveTo>
                  <a:lnTo>
                    <a:pt x="0" y="350380"/>
                  </a:lnTo>
                  <a:lnTo>
                    <a:pt x="0" y="720712"/>
                  </a:lnTo>
                  <a:lnTo>
                    <a:pt x="1912620" y="720712"/>
                  </a:lnTo>
                  <a:lnTo>
                    <a:pt x="1912620" y="3503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64666" y="1326007"/>
            <a:ext cx="8928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DA291C"/>
                </a:solidFill>
                <a:latin typeface="Trebuchet MS"/>
                <a:cs typeface="Trebuchet MS"/>
              </a:rPr>
              <a:t>FRANCE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93292" y="600455"/>
            <a:ext cx="7820025" cy="5806440"/>
            <a:chOff x="893292" y="600455"/>
            <a:chExt cx="7820025" cy="5806440"/>
          </a:xfrm>
        </p:grpSpPr>
        <p:sp>
          <p:nvSpPr>
            <p:cNvPr id="10" name="object 10"/>
            <p:cNvSpPr/>
            <p:nvPr/>
          </p:nvSpPr>
          <p:spPr>
            <a:xfrm>
              <a:off x="893292" y="1550416"/>
              <a:ext cx="2181860" cy="637540"/>
            </a:xfrm>
            <a:custGeom>
              <a:avLst/>
              <a:gdLst/>
              <a:ahLst/>
              <a:cxnLst/>
              <a:rect l="l" t="t" r="r" b="b"/>
              <a:pathLst>
                <a:path w="2181860" h="637539">
                  <a:moveTo>
                    <a:pt x="2134768" y="0"/>
                  </a:moveTo>
                  <a:lnTo>
                    <a:pt x="0" y="270763"/>
                  </a:lnTo>
                  <a:lnTo>
                    <a:pt x="46482" y="637159"/>
                  </a:lnTo>
                  <a:lnTo>
                    <a:pt x="2181250" y="366395"/>
                  </a:lnTo>
                  <a:lnTo>
                    <a:pt x="2134768" y="0"/>
                  </a:lnTo>
                  <a:close/>
                </a:path>
              </a:pathLst>
            </a:custGeom>
            <a:solidFill>
              <a:srgbClr val="DA29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67306" y="1733803"/>
              <a:ext cx="838835" cy="267970"/>
            </a:xfrm>
            <a:custGeom>
              <a:avLst/>
              <a:gdLst/>
              <a:ahLst/>
              <a:cxnLst/>
              <a:rect l="l" t="t" r="r" b="b"/>
              <a:pathLst>
                <a:path w="838835" h="267969">
                  <a:moveTo>
                    <a:pt x="48641" y="97663"/>
                  </a:moveTo>
                  <a:lnTo>
                    <a:pt x="38862" y="98933"/>
                  </a:lnTo>
                  <a:lnTo>
                    <a:pt x="0" y="267716"/>
                  </a:lnTo>
                  <a:lnTo>
                    <a:pt x="41783" y="262382"/>
                  </a:lnTo>
                  <a:lnTo>
                    <a:pt x="46774" y="233807"/>
                  </a:lnTo>
                  <a:lnTo>
                    <a:pt x="25527" y="233807"/>
                  </a:lnTo>
                  <a:lnTo>
                    <a:pt x="21717" y="203835"/>
                  </a:lnTo>
                  <a:lnTo>
                    <a:pt x="52697" y="199891"/>
                  </a:lnTo>
                  <a:lnTo>
                    <a:pt x="62881" y="141584"/>
                  </a:lnTo>
                  <a:lnTo>
                    <a:pt x="58039" y="130937"/>
                  </a:lnTo>
                  <a:lnTo>
                    <a:pt x="48641" y="97663"/>
                  </a:lnTo>
                  <a:close/>
                </a:path>
                <a:path w="838835" h="267969">
                  <a:moveTo>
                    <a:pt x="127014" y="193294"/>
                  </a:moveTo>
                  <a:lnTo>
                    <a:pt x="104520" y="193294"/>
                  </a:lnTo>
                  <a:lnTo>
                    <a:pt x="108331" y="223266"/>
                  </a:lnTo>
                  <a:lnTo>
                    <a:pt x="100487" y="224264"/>
                  </a:lnTo>
                  <a:lnTo>
                    <a:pt x="113665" y="253237"/>
                  </a:lnTo>
                  <a:lnTo>
                    <a:pt x="155448" y="247904"/>
                  </a:lnTo>
                  <a:lnTo>
                    <a:pt x="127014" y="193294"/>
                  </a:lnTo>
                  <a:close/>
                </a:path>
                <a:path w="838835" h="267969">
                  <a:moveTo>
                    <a:pt x="185419" y="80263"/>
                  </a:moveTo>
                  <a:lnTo>
                    <a:pt x="146557" y="85217"/>
                  </a:lnTo>
                  <a:lnTo>
                    <a:pt x="167005" y="246507"/>
                  </a:lnTo>
                  <a:lnTo>
                    <a:pt x="192022" y="243318"/>
                  </a:lnTo>
                  <a:lnTo>
                    <a:pt x="188213" y="213360"/>
                  </a:lnTo>
                  <a:lnTo>
                    <a:pt x="202071" y="211611"/>
                  </a:lnTo>
                  <a:lnTo>
                    <a:pt x="185419" y="80263"/>
                  </a:lnTo>
                  <a:close/>
                </a:path>
                <a:path w="838835" h="267969">
                  <a:moveTo>
                    <a:pt x="269748" y="203073"/>
                  </a:moveTo>
                  <a:lnTo>
                    <a:pt x="202071" y="211611"/>
                  </a:lnTo>
                  <a:lnTo>
                    <a:pt x="205867" y="241554"/>
                  </a:lnTo>
                  <a:lnTo>
                    <a:pt x="192022" y="243318"/>
                  </a:lnTo>
                  <a:lnTo>
                    <a:pt x="273557" y="232918"/>
                  </a:lnTo>
                  <a:lnTo>
                    <a:pt x="269748" y="203073"/>
                  </a:lnTo>
                  <a:close/>
                </a:path>
                <a:path w="838835" h="267969">
                  <a:moveTo>
                    <a:pt x="202071" y="211611"/>
                  </a:moveTo>
                  <a:lnTo>
                    <a:pt x="188213" y="213360"/>
                  </a:lnTo>
                  <a:lnTo>
                    <a:pt x="192022" y="243318"/>
                  </a:lnTo>
                  <a:lnTo>
                    <a:pt x="205867" y="241554"/>
                  </a:lnTo>
                  <a:lnTo>
                    <a:pt x="202071" y="211611"/>
                  </a:lnTo>
                  <a:close/>
                </a:path>
                <a:path w="838835" h="267969">
                  <a:moveTo>
                    <a:pt x="52697" y="199891"/>
                  </a:moveTo>
                  <a:lnTo>
                    <a:pt x="21717" y="203835"/>
                  </a:lnTo>
                  <a:lnTo>
                    <a:pt x="25527" y="233807"/>
                  </a:lnTo>
                  <a:lnTo>
                    <a:pt x="47257" y="231040"/>
                  </a:lnTo>
                  <a:lnTo>
                    <a:pt x="52697" y="199891"/>
                  </a:lnTo>
                  <a:close/>
                </a:path>
                <a:path w="838835" h="267969">
                  <a:moveTo>
                    <a:pt x="47257" y="231040"/>
                  </a:moveTo>
                  <a:lnTo>
                    <a:pt x="25527" y="233807"/>
                  </a:lnTo>
                  <a:lnTo>
                    <a:pt x="46774" y="233807"/>
                  </a:lnTo>
                  <a:lnTo>
                    <a:pt x="47257" y="231040"/>
                  </a:lnTo>
                  <a:close/>
                </a:path>
                <a:path w="838835" h="267969">
                  <a:moveTo>
                    <a:pt x="87392" y="195474"/>
                  </a:moveTo>
                  <a:lnTo>
                    <a:pt x="52697" y="199891"/>
                  </a:lnTo>
                  <a:lnTo>
                    <a:pt x="47257" y="231040"/>
                  </a:lnTo>
                  <a:lnTo>
                    <a:pt x="100487" y="224264"/>
                  </a:lnTo>
                  <a:lnTo>
                    <a:pt x="87392" y="195474"/>
                  </a:lnTo>
                  <a:close/>
                </a:path>
                <a:path w="838835" h="267969">
                  <a:moveTo>
                    <a:pt x="307467" y="64897"/>
                  </a:moveTo>
                  <a:lnTo>
                    <a:pt x="268478" y="69723"/>
                  </a:lnTo>
                  <a:lnTo>
                    <a:pt x="281813" y="175133"/>
                  </a:lnTo>
                  <a:lnTo>
                    <a:pt x="283430" y="184060"/>
                  </a:lnTo>
                  <a:lnTo>
                    <a:pt x="304942" y="216074"/>
                  </a:lnTo>
                  <a:lnTo>
                    <a:pt x="343594" y="225883"/>
                  </a:lnTo>
                  <a:lnTo>
                    <a:pt x="352806" y="225171"/>
                  </a:lnTo>
                  <a:lnTo>
                    <a:pt x="391535" y="209700"/>
                  </a:lnTo>
                  <a:lnTo>
                    <a:pt x="402637" y="195961"/>
                  </a:lnTo>
                  <a:lnTo>
                    <a:pt x="343788" y="195961"/>
                  </a:lnTo>
                  <a:lnTo>
                    <a:pt x="339217" y="195580"/>
                  </a:lnTo>
                  <a:lnTo>
                    <a:pt x="335280" y="194056"/>
                  </a:lnTo>
                  <a:lnTo>
                    <a:pt x="331343" y="192659"/>
                  </a:lnTo>
                  <a:lnTo>
                    <a:pt x="328168" y="189865"/>
                  </a:lnTo>
                  <a:lnTo>
                    <a:pt x="325755" y="186055"/>
                  </a:lnTo>
                  <a:lnTo>
                    <a:pt x="323215" y="182118"/>
                  </a:lnTo>
                  <a:lnTo>
                    <a:pt x="321563" y="176784"/>
                  </a:lnTo>
                  <a:lnTo>
                    <a:pt x="320801" y="170180"/>
                  </a:lnTo>
                  <a:lnTo>
                    <a:pt x="307467" y="64897"/>
                  </a:lnTo>
                  <a:close/>
                </a:path>
                <a:path w="838835" h="267969">
                  <a:moveTo>
                    <a:pt x="104520" y="193294"/>
                  </a:moveTo>
                  <a:lnTo>
                    <a:pt x="87392" y="195474"/>
                  </a:lnTo>
                  <a:lnTo>
                    <a:pt x="100487" y="224264"/>
                  </a:lnTo>
                  <a:lnTo>
                    <a:pt x="108331" y="223266"/>
                  </a:lnTo>
                  <a:lnTo>
                    <a:pt x="104520" y="193294"/>
                  </a:lnTo>
                  <a:close/>
                </a:path>
                <a:path w="838835" h="267969">
                  <a:moveTo>
                    <a:pt x="395350" y="53721"/>
                  </a:moveTo>
                  <a:lnTo>
                    <a:pt x="356488" y="58674"/>
                  </a:lnTo>
                  <a:lnTo>
                    <a:pt x="369824" y="163957"/>
                  </a:lnTo>
                  <a:lnTo>
                    <a:pt x="370713" y="170561"/>
                  </a:lnTo>
                  <a:lnTo>
                    <a:pt x="370459" y="176149"/>
                  </a:lnTo>
                  <a:lnTo>
                    <a:pt x="369062" y="180467"/>
                  </a:lnTo>
                  <a:lnTo>
                    <a:pt x="367792" y="184912"/>
                  </a:lnTo>
                  <a:lnTo>
                    <a:pt x="365506" y="188341"/>
                  </a:lnTo>
                  <a:lnTo>
                    <a:pt x="362076" y="190626"/>
                  </a:lnTo>
                  <a:lnTo>
                    <a:pt x="358648" y="193040"/>
                  </a:lnTo>
                  <a:lnTo>
                    <a:pt x="354330" y="194563"/>
                  </a:lnTo>
                  <a:lnTo>
                    <a:pt x="348995" y="195199"/>
                  </a:lnTo>
                  <a:lnTo>
                    <a:pt x="343788" y="195961"/>
                  </a:lnTo>
                  <a:lnTo>
                    <a:pt x="402637" y="195961"/>
                  </a:lnTo>
                  <a:lnTo>
                    <a:pt x="409376" y="168124"/>
                  </a:lnTo>
                  <a:lnTo>
                    <a:pt x="408686" y="159004"/>
                  </a:lnTo>
                  <a:lnTo>
                    <a:pt x="395350" y="53721"/>
                  </a:lnTo>
                  <a:close/>
                </a:path>
                <a:path w="838835" h="267969">
                  <a:moveTo>
                    <a:pt x="75437" y="94234"/>
                  </a:moveTo>
                  <a:lnTo>
                    <a:pt x="65277" y="95534"/>
                  </a:lnTo>
                  <a:lnTo>
                    <a:pt x="64897" y="130048"/>
                  </a:lnTo>
                  <a:lnTo>
                    <a:pt x="62881" y="141584"/>
                  </a:lnTo>
                  <a:lnTo>
                    <a:pt x="87392" y="195474"/>
                  </a:lnTo>
                  <a:lnTo>
                    <a:pt x="104520" y="193294"/>
                  </a:lnTo>
                  <a:lnTo>
                    <a:pt x="127014" y="193294"/>
                  </a:lnTo>
                  <a:lnTo>
                    <a:pt x="75437" y="94234"/>
                  </a:lnTo>
                  <a:close/>
                </a:path>
                <a:path w="838835" h="267969">
                  <a:moveTo>
                    <a:pt x="65277" y="95534"/>
                  </a:moveTo>
                  <a:lnTo>
                    <a:pt x="48641" y="97663"/>
                  </a:lnTo>
                  <a:lnTo>
                    <a:pt x="58039" y="130937"/>
                  </a:lnTo>
                  <a:lnTo>
                    <a:pt x="62881" y="141584"/>
                  </a:lnTo>
                  <a:lnTo>
                    <a:pt x="64897" y="130048"/>
                  </a:lnTo>
                  <a:lnTo>
                    <a:pt x="65277" y="95534"/>
                  </a:lnTo>
                  <a:close/>
                </a:path>
                <a:path w="838835" h="267969">
                  <a:moveTo>
                    <a:pt x="65278" y="95504"/>
                  </a:moveTo>
                  <a:lnTo>
                    <a:pt x="48971" y="97620"/>
                  </a:lnTo>
                  <a:lnTo>
                    <a:pt x="65277" y="95534"/>
                  </a:lnTo>
                  <a:close/>
                </a:path>
                <a:path w="838835" h="267969">
                  <a:moveTo>
                    <a:pt x="453009" y="46355"/>
                  </a:moveTo>
                  <a:lnTo>
                    <a:pt x="420116" y="50546"/>
                  </a:lnTo>
                  <a:lnTo>
                    <a:pt x="440563" y="211709"/>
                  </a:lnTo>
                  <a:lnTo>
                    <a:pt x="479551" y="206883"/>
                  </a:lnTo>
                  <a:lnTo>
                    <a:pt x="474725" y="169163"/>
                  </a:lnTo>
                  <a:lnTo>
                    <a:pt x="461212" y="92747"/>
                  </a:lnTo>
                  <a:lnTo>
                    <a:pt x="439419" y="48133"/>
                  </a:lnTo>
                  <a:lnTo>
                    <a:pt x="453015" y="46392"/>
                  </a:lnTo>
                  <a:close/>
                </a:path>
                <a:path w="838835" h="267969">
                  <a:moveTo>
                    <a:pt x="471169" y="44069"/>
                  </a:moveTo>
                  <a:lnTo>
                    <a:pt x="453015" y="46392"/>
                  </a:lnTo>
                  <a:lnTo>
                    <a:pt x="461212" y="92747"/>
                  </a:lnTo>
                  <a:lnTo>
                    <a:pt x="514731" y="202311"/>
                  </a:lnTo>
                  <a:lnTo>
                    <a:pt x="540385" y="199136"/>
                  </a:lnTo>
                  <a:lnTo>
                    <a:pt x="550099" y="151637"/>
                  </a:lnTo>
                  <a:lnTo>
                    <a:pt x="521335" y="151637"/>
                  </a:lnTo>
                  <a:lnTo>
                    <a:pt x="471169" y="44069"/>
                  </a:lnTo>
                  <a:close/>
                </a:path>
                <a:path w="838835" h="267969">
                  <a:moveTo>
                    <a:pt x="594106" y="28448"/>
                  </a:moveTo>
                  <a:lnTo>
                    <a:pt x="574792" y="30908"/>
                  </a:lnTo>
                  <a:lnTo>
                    <a:pt x="564851" y="79511"/>
                  </a:lnTo>
                  <a:lnTo>
                    <a:pt x="570865" y="156972"/>
                  </a:lnTo>
                  <a:lnTo>
                    <a:pt x="575563" y="194691"/>
                  </a:lnTo>
                  <a:lnTo>
                    <a:pt x="614553" y="189737"/>
                  </a:lnTo>
                  <a:lnTo>
                    <a:pt x="594106" y="28448"/>
                  </a:lnTo>
                  <a:close/>
                </a:path>
                <a:path w="838835" h="267969">
                  <a:moveTo>
                    <a:pt x="574801" y="30861"/>
                  </a:moveTo>
                  <a:lnTo>
                    <a:pt x="543051" y="34925"/>
                  </a:lnTo>
                  <a:lnTo>
                    <a:pt x="521335" y="151637"/>
                  </a:lnTo>
                  <a:lnTo>
                    <a:pt x="550099" y="151637"/>
                  </a:lnTo>
                  <a:lnTo>
                    <a:pt x="564851" y="79511"/>
                  </a:lnTo>
                  <a:lnTo>
                    <a:pt x="561213" y="32638"/>
                  </a:lnTo>
                  <a:lnTo>
                    <a:pt x="574792" y="30908"/>
                  </a:lnTo>
                  <a:close/>
                </a:path>
                <a:path w="838835" h="267969">
                  <a:moveTo>
                    <a:pt x="453015" y="46392"/>
                  </a:moveTo>
                  <a:lnTo>
                    <a:pt x="439419" y="48133"/>
                  </a:lnTo>
                  <a:lnTo>
                    <a:pt x="461212" y="92747"/>
                  </a:lnTo>
                  <a:lnTo>
                    <a:pt x="453015" y="46392"/>
                  </a:lnTo>
                  <a:close/>
                </a:path>
                <a:path w="838835" h="267969">
                  <a:moveTo>
                    <a:pt x="574792" y="30908"/>
                  </a:moveTo>
                  <a:lnTo>
                    <a:pt x="561213" y="32638"/>
                  </a:lnTo>
                  <a:lnTo>
                    <a:pt x="564851" y="79511"/>
                  </a:lnTo>
                  <a:lnTo>
                    <a:pt x="574792" y="30908"/>
                  </a:lnTo>
                  <a:close/>
                </a:path>
                <a:path w="838835" h="267969">
                  <a:moveTo>
                    <a:pt x="657098" y="20447"/>
                  </a:moveTo>
                  <a:lnTo>
                    <a:pt x="618236" y="25400"/>
                  </a:lnTo>
                  <a:lnTo>
                    <a:pt x="638682" y="186562"/>
                  </a:lnTo>
                  <a:lnTo>
                    <a:pt x="677544" y="181737"/>
                  </a:lnTo>
                  <a:lnTo>
                    <a:pt x="664844" y="81407"/>
                  </a:lnTo>
                  <a:lnTo>
                    <a:pt x="702755" y="81407"/>
                  </a:lnTo>
                  <a:lnTo>
                    <a:pt x="657098" y="20447"/>
                  </a:lnTo>
                  <a:close/>
                </a:path>
                <a:path w="838835" h="267969">
                  <a:moveTo>
                    <a:pt x="702755" y="81407"/>
                  </a:moveTo>
                  <a:lnTo>
                    <a:pt x="664844" y="81407"/>
                  </a:lnTo>
                  <a:lnTo>
                    <a:pt x="734568" y="174498"/>
                  </a:lnTo>
                  <a:lnTo>
                    <a:pt x="773303" y="169545"/>
                  </a:lnTo>
                  <a:lnTo>
                    <a:pt x="766202" y="113537"/>
                  </a:lnTo>
                  <a:lnTo>
                    <a:pt x="726820" y="113537"/>
                  </a:lnTo>
                  <a:lnTo>
                    <a:pt x="702755" y="81407"/>
                  </a:lnTo>
                  <a:close/>
                </a:path>
                <a:path w="838835" h="267969">
                  <a:moveTo>
                    <a:pt x="752856" y="8255"/>
                  </a:moveTo>
                  <a:lnTo>
                    <a:pt x="714120" y="13208"/>
                  </a:lnTo>
                  <a:lnTo>
                    <a:pt x="726820" y="113537"/>
                  </a:lnTo>
                  <a:lnTo>
                    <a:pt x="766202" y="113537"/>
                  </a:lnTo>
                  <a:lnTo>
                    <a:pt x="752856" y="8255"/>
                  </a:lnTo>
                  <a:close/>
                </a:path>
                <a:path w="838835" h="267969">
                  <a:moveTo>
                    <a:pt x="818261" y="0"/>
                  </a:moveTo>
                  <a:lnTo>
                    <a:pt x="779526" y="4953"/>
                  </a:lnTo>
                  <a:lnTo>
                    <a:pt x="799973" y="166116"/>
                  </a:lnTo>
                  <a:lnTo>
                    <a:pt x="838707" y="161290"/>
                  </a:lnTo>
                  <a:lnTo>
                    <a:pt x="8182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51147" y="690371"/>
              <a:ext cx="720851" cy="71932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64635" y="1886711"/>
              <a:ext cx="638556" cy="63855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02451" y="4701540"/>
              <a:ext cx="745235" cy="7437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62400" y="2734055"/>
              <a:ext cx="652272" cy="6507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42504" y="2525267"/>
              <a:ext cx="870203" cy="87020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40396" y="612647"/>
              <a:ext cx="690372" cy="6903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67399" y="600455"/>
              <a:ext cx="780288" cy="77876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91155" y="5922264"/>
              <a:ext cx="4026408" cy="4846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08452" y="4743577"/>
              <a:ext cx="1459484" cy="485648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834339" y="3593338"/>
            <a:ext cx="321183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Trebuchet MS"/>
                <a:cs typeface="Trebuchet MS"/>
              </a:rPr>
              <a:t>FRANCE</a:t>
            </a:r>
            <a:r>
              <a:rPr sz="2000" b="1" spc="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55" dirty="0">
                <a:solidFill>
                  <a:srgbClr val="FFFFFF"/>
                </a:solidFill>
                <a:latin typeface="Trebuchet MS"/>
                <a:cs typeface="Trebuchet MS"/>
              </a:rPr>
              <a:t>ALUMNI </a:t>
            </a:r>
            <a:r>
              <a:rPr sz="2000" b="1" dirty="0">
                <a:solidFill>
                  <a:srgbClr val="FFFFFF"/>
                </a:solidFill>
                <a:latin typeface="Trebuchet MS"/>
                <a:cs typeface="Trebuchet MS"/>
              </a:rPr>
              <a:t>DEUTSCHLAND</a:t>
            </a:r>
            <a:r>
              <a:rPr sz="2000" b="1" spc="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Trebuchet MS"/>
                <a:cs typeface="Trebuchet MS"/>
              </a:rPr>
              <a:t>NETZWERK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6A4C4E6A-3E1A-862E-D5CC-BB94CFF48EF3}"/>
              </a:ext>
            </a:extLst>
          </p:cNvPr>
          <p:cNvSpPr/>
          <p:nvPr/>
        </p:nvSpPr>
        <p:spPr>
          <a:xfrm rot="21136324">
            <a:off x="2616708" y="4806306"/>
            <a:ext cx="1483731" cy="40067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C8B10F1-E9D3-84BB-3337-937CB47A6313}"/>
              </a:ext>
            </a:extLst>
          </p:cNvPr>
          <p:cNvSpPr txBox="1"/>
          <p:nvPr/>
        </p:nvSpPr>
        <p:spPr>
          <a:xfrm rot="21150324">
            <a:off x="2606500" y="449889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spc="55" dirty="0">
                <a:solidFill>
                  <a:srgbClr val="FFFFFF"/>
                </a:solidFill>
                <a:latin typeface="Trebuchet MS"/>
              </a:rPr>
              <a:t>08.12.2022</a:t>
            </a:r>
            <a:endParaRPr lang="de-DE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50037" y="1554162"/>
            <a:ext cx="4942205" cy="3749675"/>
            <a:chOff x="6650037" y="1554162"/>
            <a:chExt cx="4942205" cy="3749675"/>
          </a:xfrm>
        </p:grpSpPr>
        <p:sp>
          <p:nvSpPr>
            <p:cNvPr id="3" name="object 3"/>
            <p:cNvSpPr/>
            <p:nvPr/>
          </p:nvSpPr>
          <p:spPr>
            <a:xfrm>
              <a:off x="6657975" y="1562100"/>
              <a:ext cx="790575" cy="3733800"/>
            </a:xfrm>
            <a:custGeom>
              <a:avLst/>
              <a:gdLst/>
              <a:ahLst/>
              <a:cxnLst/>
              <a:rect l="l" t="t" r="r" b="b"/>
              <a:pathLst>
                <a:path w="790575" h="3733800">
                  <a:moveTo>
                    <a:pt x="15240" y="0"/>
                  </a:moveTo>
                  <a:lnTo>
                    <a:pt x="49402" y="34544"/>
                  </a:lnTo>
                  <a:lnTo>
                    <a:pt x="82676" y="69723"/>
                  </a:lnTo>
                  <a:lnTo>
                    <a:pt x="115189" y="105155"/>
                  </a:lnTo>
                  <a:lnTo>
                    <a:pt x="146939" y="141097"/>
                  </a:lnTo>
                  <a:lnTo>
                    <a:pt x="178053" y="177546"/>
                  </a:lnTo>
                  <a:lnTo>
                    <a:pt x="208279" y="214375"/>
                  </a:lnTo>
                  <a:lnTo>
                    <a:pt x="237744" y="251587"/>
                  </a:lnTo>
                  <a:lnTo>
                    <a:pt x="266446" y="289178"/>
                  </a:lnTo>
                  <a:lnTo>
                    <a:pt x="294385" y="327278"/>
                  </a:lnTo>
                  <a:lnTo>
                    <a:pt x="321564" y="365633"/>
                  </a:lnTo>
                  <a:lnTo>
                    <a:pt x="347979" y="404367"/>
                  </a:lnTo>
                  <a:lnTo>
                    <a:pt x="373633" y="443611"/>
                  </a:lnTo>
                  <a:lnTo>
                    <a:pt x="398525" y="482980"/>
                  </a:lnTo>
                  <a:lnTo>
                    <a:pt x="422655" y="522859"/>
                  </a:lnTo>
                  <a:lnTo>
                    <a:pt x="446024" y="562990"/>
                  </a:lnTo>
                  <a:lnTo>
                    <a:pt x="468629" y="603376"/>
                  </a:lnTo>
                  <a:lnTo>
                    <a:pt x="490347" y="644144"/>
                  </a:lnTo>
                  <a:lnTo>
                    <a:pt x="511428" y="685291"/>
                  </a:lnTo>
                  <a:lnTo>
                    <a:pt x="531749" y="726566"/>
                  </a:lnTo>
                  <a:lnTo>
                    <a:pt x="551306" y="768223"/>
                  </a:lnTo>
                  <a:lnTo>
                    <a:pt x="569976" y="810133"/>
                  </a:lnTo>
                  <a:lnTo>
                    <a:pt x="588009" y="852170"/>
                  </a:lnTo>
                  <a:lnTo>
                    <a:pt x="605281" y="894588"/>
                  </a:lnTo>
                  <a:lnTo>
                    <a:pt x="621665" y="937260"/>
                  </a:lnTo>
                  <a:lnTo>
                    <a:pt x="637413" y="980059"/>
                  </a:lnTo>
                  <a:lnTo>
                    <a:pt x="652399" y="1023112"/>
                  </a:lnTo>
                  <a:lnTo>
                    <a:pt x="666496" y="1066291"/>
                  </a:lnTo>
                  <a:lnTo>
                    <a:pt x="679957" y="1109726"/>
                  </a:lnTo>
                  <a:lnTo>
                    <a:pt x="692530" y="1153414"/>
                  </a:lnTo>
                  <a:lnTo>
                    <a:pt x="704342" y="1197102"/>
                  </a:lnTo>
                  <a:lnTo>
                    <a:pt x="715518" y="1241044"/>
                  </a:lnTo>
                  <a:lnTo>
                    <a:pt x="725804" y="1285113"/>
                  </a:lnTo>
                  <a:lnTo>
                    <a:pt x="735456" y="1329436"/>
                  </a:lnTo>
                  <a:lnTo>
                    <a:pt x="744220" y="1373759"/>
                  </a:lnTo>
                  <a:lnTo>
                    <a:pt x="752221" y="1418209"/>
                  </a:lnTo>
                  <a:lnTo>
                    <a:pt x="759586" y="1462786"/>
                  </a:lnTo>
                  <a:lnTo>
                    <a:pt x="766064" y="1507489"/>
                  </a:lnTo>
                  <a:lnTo>
                    <a:pt x="771778" y="1552194"/>
                  </a:lnTo>
                  <a:lnTo>
                    <a:pt x="776731" y="1597025"/>
                  </a:lnTo>
                  <a:lnTo>
                    <a:pt x="780923" y="1641855"/>
                  </a:lnTo>
                  <a:lnTo>
                    <a:pt x="784478" y="1686814"/>
                  </a:lnTo>
                  <a:lnTo>
                    <a:pt x="787146" y="1731772"/>
                  </a:lnTo>
                  <a:lnTo>
                    <a:pt x="789051" y="1776857"/>
                  </a:lnTo>
                  <a:lnTo>
                    <a:pt x="790194" y="1821814"/>
                  </a:lnTo>
                  <a:lnTo>
                    <a:pt x="790575" y="1866900"/>
                  </a:lnTo>
                  <a:lnTo>
                    <a:pt x="790194" y="1911985"/>
                  </a:lnTo>
                  <a:lnTo>
                    <a:pt x="789051" y="1956942"/>
                  </a:lnTo>
                  <a:lnTo>
                    <a:pt x="787146" y="2002027"/>
                  </a:lnTo>
                  <a:lnTo>
                    <a:pt x="784478" y="2046986"/>
                  </a:lnTo>
                  <a:lnTo>
                    <a:pt x="780923" y="2091944"/>
                  </a:lnTo>
                  <a:lnTo>
                    <a:pt x="776731" y="2136775"/>
                  </a:lnTo>
                  <a:lnTo>
                    <a:pt x="771778" y="2181606"/>
                  </a:lnTo>
                  <a:lnTo>
                    <a:pt x="766064" y="2226310"/>
                  </a:lnTo>
                  <a:lnTo>
                    <a:pt x="759586" y="2271014"/>
                  </a:lnTo>
                  <a:lnTo>
                    <a:pt x="752221" y="2315591"/>
                  </a:lnTo>
                  <a:lnTo>
                    <a:pt x="744220" y="2360041"/>
                  </a:lnTo>
                  <a:lnTo>
                    <a:pt x="735456" y="2404364"/>
                  </a:lnTo>
                  <a:lnTo>
                    <a:pt x="725804" y="2448687"/>
                  </a:lnTo>
                  <a:lnTo>
                    <a:pt x="715518" y="2492756"/>
                  </a:lnTo>
                  <a:lnTo>
                    <a:pt x="704342" y="2536698"/>
                  </a:lnTo>
                  <a:lnTo>
                    <a:pt x="692530" y="2580386"/>
                  </a:lnTo>
                  <a:lnTo>
                    <a:pt x="679957" y="2624074"/>
                  </a:lnTo>
                  <a:lnTo>
                    <a:pt x="666496" y="2667508"/>
                  </a:lnTo>
                  <a:lnTo>
                    <a:pt x="652399" y="2710688"/>
                  </a:lnTo>
                  <a:lnTo>
                    <a:pt x="637413" y="2753741"/>
                  </a:lnTo>
                  <a:lnTo>
                    <a:pt x="621665" y="2796540"/>
                  </a:lnTo>
                  <a:lnTo>
                    <a:pt x="605281" y="2839212"/>
                  </a:lnTo>
                  <a:lnTo>
                    <a:pt x="588009" y="2881630"/>
                  </a:lnTo>
                  <a:lnTo>
                    <a:pt x="569976" y="2923667"/>
                  </a:lnTo>
                  <a:lnTo>
                    <a:pt x="551306" y="2965577"/>
                  </a:lnTo>
                  <a:lnTo>
                    <a:pt x="531749" y="3007233"/>
                  </a:lnTo>
                  <a:lnTo>
                    <a:pt x="511428" y="3048508"/>
                  </a:lnTo>
                  <a:lnTo>
                    <a:pt x="490347" y="3089656"/>
                  </a:lnTo>
                  <a:lnTo>
                    <a:pt x="468629" y="3130423"/>
                  </a:lnTo>
                  <a:lnTo>
                    <a:pt x="446024" y="3170809"/>
                  </a:lnTo>
                  <a:lnTo>
                    <a:pt x="422655" y="3210941"/>
                  </a:lnTo>
                  <a:lnTo>
                    <a:pt x="398525" y="3250819"/>
                  </a:lnTo>
                  <a:lnTo>
                    <a:pt x="373633" y="3290189"/>
                  </a:lnTo>
                  <a:lnTo>
                    <a:pt x="347979" y="3329431"/>
                  </a:lnTo>
                  <a:lnTo>
                    <a:pt x="321564" y="3368167"/>
                  </a:lnTo>
                  <a:lnTo>
                    <a:pt x="294385" y="3406521"/>
                  </a:lnTo>
                  <a:lnTo>
                    <a:pt x="266446" y="3444621"/>
                  </a:lnTo>
                  <a:lnTo>
                    <a:pt x="237744" y="3482213"/>
                  </a:lnTo>
                  <a:lnTo>
                    <a:pt x="208279" y="3519424"/>
                  </a:lnTo>
                  <a:lnTo>
                    <a:pt x="178053" y="3556254"/>
                  </a:lnTo>
                  <a:lnTo>
                    <a:pt x="146939" y="3592703"/>
                  </a:lnTo>
                  <a:lnTo>
                    <a:pt x="115189" y="3628644"/>
                  </a:lnTo>
                  <a:lnTo>
                    <a:pt x="82676" y="3664077"/>
                  </a:lnTo>
                  <a:lnTo>
                    <a:pt x="49402" y="3699255"/>
                  </a:lnTo>
                  <a:lnTo>
                    <a:pt x="15240" y="3733800"/>
                  </a:lnTo>
                  <a:lnTo>
                    <a:pt x="0" y="3718560"/>
                  </a:lnTo>
                  <a:lnTo>
                    <a:pt x="33781" y="3684270"/>
                  </a:lnTo>
                  <a:lnTo>
                    <a:pt x="66801" y="3649472"/>
                  </a:lnTo>
                  <a:lnTo>
                    <a:pt x="99059" y="3614166"/>
                  </a:lnTo>
                  <a:lnTo>
                    <a:pt x="130682" y="3578479"/>
                  </a:lnTo>
                  <a:lnTo>
                    <a:pt x="161417" y="3542411"/>
                  </a:lnTo>
                  <a:lnTo>
                    <a:pt x="191389" y="3505962"/>
                  </a:lnTo>
                  <a:lnTo>
                    <a:pt x="220599" y="3469004"/>
                  </a:lnTo>
                  <a:lnTo>
                    <a:pt x="249047" y="3431667"/>
                  </a:lnTo>
                  <a:lnTo>
                    <a:pt x="276859" y="3393948"/>
                  </a:lnTo>
                  <a:lnTo>
                    <a:pt x="303783" y="3355848"/>
                  </a:lnTo>
                  <a:lnTo>
                    <a:pt x="329946" y="3317367"/>
                  </a:lnTo>
                  <a:lnTo>
                    <a:pt x="355473" y="3278631"/>
                  </a:lnTo>
                  <a:lnTo>
                    <a:pt x="380110" y="3239516"/>
                  </a:lnTo>
                  <a:lnTo>
                    <a:pt x="403986" y="3200019"/>
                  </a:lnTo>
                  <a:lnTo>
                    <a:pt x="427227" y="3160141"/>
                  </a:lnTo>
                  <a:lnTo>
                    <a:pt x="449579" y="3120009"/>
                  </a:lnTo>
                  <a:lnTo>
                    <a:pt x="471297" y="3079623"/>
                  </a:lnTo>
                  <a:lnTo>
                    <a:pt x="492125" y="3038856"/>
                  </a:lnTo>
                  <a:lnTo>
                    <a:pt x="512191" y="2997835"/>
                  </a:lnTo>
                  <a:lnTo>
                    <a:pt x="531622" y="2956560"/>
                  </a:lnTo>
                  <a:lnTo>
                    <a:pt x="550164" y="2915031"/>
                  </a:lnTo>
                  <a:lnTo>
                    <a:pt x="568071" y="2873248"/>
                  </a:lnTo>
                  <a:lnTo>
                    <a:pt x="585216" y="2831211"/>
                  </a:lnTo>
                  <a:lnTo>
                    <a:pt x="601472" y="2788920"/>
                  </a:lnTo>
                  <a:lnTo>
                    <a:pt x="617093" y="2746502"/>
                  </a:lnTo>
                  <a:lnTo>
                    <a:pt x="631825" y="2703830"/>
                  </a:lnTo>
                  <a:lnTo>
                    <a:pt x="645922" y="2660904"/>
                  </a:lnTo>
                  <a:lnTo>
                    <a:pt x="659256" y="2617851"/>
                  </a:lnTo>
                  <a:lnTo>
                    <a:pt x="671702" y="2574544"/>
                  </a:lnTo>
                  <a:lnTo>
                    <a:pt x="683514" y="2531237"/>
                  </a:lnTo>
                  <a:lnTo>
                    <a:pt x="694563" y="2487549"/>
                  </a:lnTo>
                  <a:lnTo>
                    <a:pt x="704723" y="2443861"/>
                  </a:lnTo>
                  <a:lnTo>
                    <a:pt x="714248" y="2400046"/>
                  </a:lnTo>
                  <a:lnTo>
                    <a:pt x="723010" y="2355977"/>
                  </a:lnTo>
                  <a:lnTo>
                    <a:pt x="731011" y="2311908"/>
                  </a:lnTo>
                  <a:lnTo>
                    <a:pt x="738251" y="2267712"/>
                  </a:lnTo>
                  <a:lnTo>
                    <a:pt x="744601" y="2223389"/>
                  </a:lnTo>
                  <a:lnTo>
                    <a:pt x="750316" y="2179066"/>
                  </a:lnTo>
                  <a:lnTo>
                    <a:pt x="755269" y="2134616"/>
                  </a:lnTo>
                  <a:lnTo>
                    <a:pt x="759459" y="2090039"/>
                  </a:lnTo>
                  <a:lnTo>
                    <a:pt x="762889" y="2045462"/>
                  </a:lnTo>
                  <a:lnTo>
                    <a:pt x="765555" y="2000885"/>
                  </a:lnTo>
                  <a:lnTo>
                    <a:pt x="767460" y="1956180"/>
                  </a:lnTo>
                  <a:lnTo>
                    <a:pt x="768603" y="1911603"/>
                  </a:lnTo>
                  <a:lnTo>
                    <a:pt x="768984" y="1866900"/>
                  </a:lnTo>
                  <a:lnTo>
                    <a:pt x="768603" y="1822196"/>
                  </a:lnTo>
                  <a:lnTo>
                    <a:pt x="767460" y="1777619"/>
                  </a:lnTo>
                  <a:lnTo>
                    <a:pt x="765555" y="1732914"/>
                  </a:lnTo>
                  <a:lnTo>
                    <a:pt x="762889" y="1688338"/>
                  </a:lnTo>
                  <a:lnTo>
                    <a:pt x="759459" y="1643761"/>
                  </a:lnTo>
                  <a:lnTo>
                    <a:pt x="755269" y="1599184"/>
                  </a:lnTo>
                  <a:lnTo>
                    <a:pt x="750316" y="1554734"/>
                  </a:lnTo>
                  <a:lnTo>
                    <a:pt x="744601" y="1510411"/>
                  </a:lnTo>
                  <a:lnTo>
                    <a:pt x="738251" y="1466088"/>
                  </a:lnTo>
                  <a:lnTo>
                    <a:pt x="731011" y="1421891"/>
                  </a:lnTo>
                  <a:lnTo>
                    <a:pt x="723010" y="1377823"/>
                  </a:lnTo>
                  <a:lnTo>
                    <a:pt x="714248" y="1333753"/>
                  </a:lnTo>
                  <a:lnTo>
                    <a:pt x="704723" y="1289939"/>
                  </a:lnTo>
                  <a:lnTo>
                    <a:pt x="694563" y="1246251"/>
                  </a:lnTo>
                  <a:lnTo>
                    <a:pt x="683514" y="1202563"/>
                  </a:lnTo>
                  <a:lnTo>
                    <a:pt x="671702" y="1159255"/>
                  </a:lnTo>
                  <a:lnTo>
                    <a:pt x="659256" y="1115949"/>
                  </a:lnTo>
                  <a:lnTo>
                    <a:pt x="645922" y="1072896"/>
                  </a:lnTo>
                  <a:lnTo>
                    <a:pt x="631825" y="1029970"/>
                  </a:lnTo>
                  <a:lnTo>
                    <a:pt x="617093" y="987298"/>
                  </a:lnTo>
                  <a:lnTo>
                    <a:pt x="601472" y="944879"/>
                  </a:lnTo>
                  <a:lnTo>
                    <a:pt x="585216" y="902588"/>
                  </a:lnTo>
                  <a:lnTo>
                    <a:pt x="568071" y="860551"/>
                  </a:lnTo>
                  <a:lnTo>
                    <a:pt x="550164" y="818769"/>
                  </a:lnTo>
                  <a:lnTo>
                    <a:pt x="531622" y="777239"/>
                  </a:lnTo>
                  <a:lnTo>
                    <a:pt x="512191" y="735964"/>
                  </a:lnTo>
                  <a:lnTo>
                    <a:pt x="492125" y="694944"/>
                  </a:lnTo>
                  <a:lnTo>
                    <a:pt x="471297" y="654176"/>
                  </a:lnTo>
                  <a:lnTo>
                    <a:pt x="449579" y="613790"/>
                  </a:lnTo>
                  <a:lnTo>
                    <a:pt x="427227" y="573659"/>
                  </a:lnTo>
                  <a:lnTo>
                    <a:pt x="403986" y="533780"/>
                  </a:lnTo>
                  <a:lnTo>
                    <a:pt x="380110" y="494284"/>
                  </a:lnTo>
                  <a:lnTo>
                    <a:pt x="355473" y="455167"/>
                  </a:lnTo>
                  <a:lnTo>
                    <a:pt x="329946" y="416433"/>
                  </a:lnTo>
                  <a:lnTo>
                    <a:pt x="303783" y="377951"/>
                  </a:lnTo>
                  <a:lnTo>
                    <a:pt x="276859" y="339851"/>
                  </a:lnTo>
                  <a:lnTo>
                    <a:pt x="249047" y="302133"/>
                  </a:lnTo>
                  <a:lnTo>
                    <a:pt x="220599" y="264795"/>
                  </a:lnTo>
                  <a:lnTo>
                    <a:pt x="191389" y="227837"/>
                  </a:lnTo>
                  <a:lnTo>
                    <a:pt x="161417" y="191388"/>
                  </a:lnTo>
                  <a:lnTo>
                    <a:pt x="130682" y="155321"/>
                  </a:lnTo>
                  <a:lnTo>
                    <a:pt x="99059" y="119634"/>
                  </a:lnTo>
                  <a:lnTo>
                    <a:pt x="66801" y="84327"/>
                  </a:lnTo>
                  <a:lnTo>
                    <a:pt x="33781" y="49529"/>
                  </a:lnTo>
                  <a:lnTo>
                    <a:pt x="0" y="15239"/>
                  </a:lnTo>
                  <a:lnTo>
                    <a:pt x="15240" y="0"/>
                  </a:lnTo>
                  <a:close/>
                </a:path>
              </a:pathLst>
            </a:custGeom>
            <a:ln w="15873">
              <a:solidFill>
                <a:srgbClr val="9103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143750" y="1857375"/>
              <a:ext cx="4438650" cy="790575"/>
            </a:xfrm>
            <a:custGeom>
              <a:avLst/>
              <a:gdLst/>
              <a:ahLst/>
              <a:cxnLst/>
              <a:rect l="l" t="t" r="r" b="b"/>
              <a:pathLst>
                <a:path w="4438650" h="790575">
                  <a:moveTo>
                    <a:pt x="4438650" y="0"/>
                  </a:moveTo>
                  <a:lnTo>
                    <a:pt x="0" y="0"/>
                  </a:lnTo>
                  <a:lnTo>
                    <a:pt x="0" y="790575"/>
                  </a:lnTo>
                  <a:lnTo>
                    <a:pt x="4438650" y="790575"/>
                  </a:lnTo>
                  <a:lnTo>
                    <a:pt x="4438650" y="0"/>
                  </a:lnTo>
                  <a:close/>
                </a:path>
              </a:pathLst>
            </a:custGeom>
            <a:solidFill>
              <a:srgbClr val="393838">
                <a:alpha val="5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43750" y="1857375"/>
              <a:ext cx="4438650" cy="790575"/>
            </a:xfrm>
            <a:custGeom>
              <a:avLst/>
              <a:gdLst/>
              <a:ahLst/>
              <a:cxnLst/>
              <a:rect l="l" t="t" r="r" b="b"/>
              <a:pathLst>
                <a:path w="4438650" h="790575">
                  <a:moveTo>
                    <a:pt x="0" y="790575"/>
                  </a:moveTo>
                  <a:lnTo>
                    <a:pt x="4438650" y="790575"/>
                  </a:lnTo>
                  <a:lnTo>
                    <a:pt x="4438650" y="0"/>
                  </a:lnTo>
                  <a:lnTo>
                    <a:pt x="0" y="0"/>
                  </a:lnTo>
                  <a:lnTo>
                    <a:pt x="0" y="790575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760334" y="1980628"/>
            <a:ext cx="3248660" cy="48514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290"/>
              </a:spcBef>
            </a:pPr>
            <a:r>
              <a:rPr sz="1550" spc="-10" dirty="0">
                <a:solidFill>
                  <a:srgbClr val="FFFFFF"/>
                </a:solidFill>
                <a:latin typeface="Calibri"/>
                <a:cs typeface="Calibri"/>
              </a:rPr>
              <a:t>Beratung</a:t>
            </a:r>
            <a:r>
              <a:rPr sz="15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für</a:t>
            </a:r>
            <a:r>
              <a:rPr sz="1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Calibri"/>
                <a:cs typeface="Calibri"/>
              </a:rPr>
              <a:t>SchülerInnen,</a:t>
            </a:r>
            <a:r>
              <a:rPr sz="155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Calibri"/>
                <a:cs typeface="Calibri"/>
              </a:rPr>
              <a:t>Studierende, WissenschaftlerInnen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 und</a:t>
            </a:r>
            <a:r>
              <a:rPr sz="15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Calibri"/>
                <a:cs typeface="Calibri"/>
              </a:rPr>
              <a:t>Institutionen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646926" y="1760601"/>
            <a:ext cx="4945380" cy="3249930"/>
            <a:chOff x="6646926" y="1760601"/>
            <a:chExt cx="4945380" cy="3249930"/>
          </a:xfrm>
        </p:grpSpPr>
        <p:sp>
          <p:nvSpPr>
            <p:cNvPr id="8" name="object 8"/>
            <p:cNvSpPr/>
            <p:nvPr/>
          </p:nvSpPr>
          <p:spPr>
            <a:xfrm>
              <a:off x="6657975" y="1771650"/>
              <a:ext cx="981075" cy="981075"/>
            </a:xfrm>
            <a:custGeom>
              <a:avLst/>
              <a:gdLst/>
              <a:ahLst/>
              <a:cxnLst/>
              <a:rect l="l" t="t" r="r" b="b"/>
              <a:pathLst>
                <a:path w="981075" h="981075">
                  <a:moveTo>
                    <a:pt x="490474" y="0"/>
                  </a:moveTo>
                  <a:lnTo>
                    <a:pt x="443229" y="2286"/>
                  </a:lnTo>
                  <a:lnTo>
                    <a:pt x="397255" y="8889"/>
                  </a:lnTo>
                  <a:lnTo>
                    <a:pt x="352805" y="19558"/>
                  </a:lnTo>
                  <a:lnTo>
                    <a:pt x="310006" y="34289"/>
                  </a:lnTo>
                  <a:lnTo>
                    <a:pt x="268985" y="52704"/>
                  </a:lnTo>
                  <a:lnTo>
                    <a:pt x="230250" y="74675"/>
                  </a:lnTo>
                  <a:lnTo>
                    <a:pt x="193675" y="99949"/>
                  </a:lnTo>
                  <a:lnTo>
                    <a:pt x="159639" y="128397"/>
                  </a:lnTo>
                  <a:lnTo>
                    <a:pt x="128397" y="159638"/>
                  </a:lnTo>
                  <a:lnTo>
                    <a:pt x="99949" y="193675"/>
                  </a:lnTo>
                  <a:lnTo>
                    <a:pt x="74675" y="230250"/>
                  </a:lnTo>
                  <a:lnTo>
                    <a:pt x="52704" y="268986"/>
                  </a:lnTo>
                  <a:lnTo>
                    <a:pt x="34290" y="310007"/>
                  </a:lnTo>
                  <a:lnTo>
                    <a:pt x="19557" y="352805"/>
                  </a:lnTo>
                  <a:lnTo>
                    <a:pt x="8890" y="397255"/>
                  </a:lnTo>
                  <a:lnTo>
                    <a:pt x="2285" y="443229"/>
                  </a:lnTo>
                  <a:lnTo>
                    <a:pt x="0" y="490474"/>
                  </a:lnTo>
                  <a:lnTo>
                    <a:pt x="2285" y="537717"/>
                  </a:lnTo>
                  <a:lnTo>
                    <a:pt x="8890" y="583691"/>
                  </a:lnTo>
                  <a:lnTo>
                    <a:pt x="19557" y="628141"/>
                  </a:lnTo>
                  <a:lnTo>
                    <a:pt x="34290" y="670940"/>
                  </a:lnTo>
                  <a:lnTo>
                    <a:pt x="52704" y="711962"/>
                  </a:lnTo>
                  <a:lnTo>
                    <a:pt x="74675" y="750824"/>
                  </a:lnTo>
                  <a:lnTo>
                    <a:pt x="99949" y="787273"/>
                  </a:lnTo>
                  <a:lnTo>
                    <a:pt x="128397" y="821309"/>
                  </a:lnTo>
                  <a:lnTo>
                    <a:pt x="159639" y="852677"/>
                  </a:lnTo>
                  <a:lnTo>
                    <a:pt x="193675" y="881126"/>
                  </a:lnTo>
                  <a:lnTo>
                    <a:pt x="230250" y="906399"/>
                  </a:lnTo>
                  <a:lnTo>
                    <a:pt x="268985" y="928370"/>
                  </a:lnTo>
                  <a:lnTo>
                    <a:pt x="310006" y="946785"/>
                  </a:lnTo>
                  <a:lnTo>
                    <a:pt x="352805" y="961516"/>
                  </a:lnTo>
                  <a:lnTo>
                    <a:pt x="397255" y="972185"/>
                  </a:lnTo>
                  <a:lnTo>
                    <a:pt x="443229" y="978788"/>
                  </a:lnTo>
                  <a:lnTo>
                    <a:pt x="490474" y="981075"/>
                  </a:lnTo>
                  <a:lnTo>
                    <a:pt x="537718" y="978788"/>
                  </a:lnTo>
                  <a:lnTo>
                    <a:pt x="583692" y="972185"/>
                  </a:lnTo>
                  <a:lnTo>
                    <a:pt x="628142" y="961516"/>
                  </a:lnTo>
                  <a:lnTo>
                    <a:pt x="670941" y="946785"/>
                  </a:lnTo>
                  <a:lnTo>
                    <a:pt x="711961" y="928370"/>
                  </a:lnTo>
                  <a:lnTo>
                    <a:pt x="750824" y="906399"/>
                  </a:lnTo>
                  <a:lnTo>
                    <a:pt x="787273" y="881126"/>
                  </a:lnTo>
                  <a:lnTo>
                    <a:pt x="821308" y="852677"/>
                  </a:lnTo>
                  <a:lnTo>
                    <a:pt x="852677" y="821309"/>
                  </a:lnTo>
                  <a:lnTo>
                    <a:pt x="881126" y="787273"/>
                  </a:lnTo>
                  <a:lnTo>
                    <a:pt x="906399" y="750824"/>
                  </a:lnTo>
                  <a:lnTo>
                    <a:pt x="928370" y="711962"/>
                  </a:lnTo>
                  <a:lnTo>
                    <a:pt x="946784" y="670940"/>
                  </a:lnTo>
                  <a:lnTo>
                    <a:pt x="961517" y="628141"/>
                  </a:lnTo>
                  <a:lnTo>
                    <a:pt x="972184" y="583691"/>
                  </a:lnTo>
                  <a:lnTo>
                    <a:pt x="978789" y="537717"/>
                  </a:lnTo>
                  <a:lnTo>
                    <a:pt x="981075" y="490474"/>
                  </a:lnTo>
                  <a:lnTo>
                    <a:pt x="978789" y="443229"/>
                  </a:lnTo>
                  <a:lnTo>
                    <a:pt x="972184" y="397255"/>
                  </a:lnTo>
                  <a:lnTo>
                    <a:pt x="961517" y="352805"/>
                  </a:lnTo>
                  <a:lnTo>
                    <a:pt x="946784" y="310007"/>
                  </a:lnTo>
                  <a:lnTo>
                    <a:pt x="928370" y="268986"/>
                  </a:lnTo>
                  <a:lnTo>
                    <a:pt x="906399" y="230250"/>
                  </a:lnTo>
                  <a:lnTo>
                    <a:pt x="881126" y="193675"/>
                  </a:lnTo>
                  <a:lnTo>
                    <a:pt x="852677" y="159638"/>
                  </a:lnTo>
                  <a:lnTo>
                    <a:pt x="821308" y="128397"/>
                  </a:lnTo>
                  <a:lnTo>
                    <a:pt x="787273" y="99949"/>
                  </a:lnTo>
                  <a:lnTo>
                    <a:pt x="750824" y="74675"/>
                  </a:lnTo>
                  <a:lnTo>
                    <a:pt x="711961" y="52704"/>
                  </a:lnTo>
                  <a:lnTo>
                    <a:pt x="670941" y="34289"/>
                  </a:lnTo>
                  <a:lnTo>
                    <a:pt x="628142" y="19558"/>
                  </a:lnTo>
                  <a:lnTo>
                    <a:pt x="583692" y="8889"/>
                  </a:lnTo>
                  <a:lnTo>
                    <a:pt x="537718" y="2286"/>
                  </a:lnTo>
                  <a:lnTo>
                    <a:pt x="4904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62801" y="1776476"/>
              <a:ext cx="981075" cy="981075"/>
            </a:xfrm>
            <a:custGeom>
              <a:avLst/>
              <a:gdLst/>
              <a:ahLst/>
              <a:cxnLst/>
              <a:rect l="l" t="t" r="r" b="b"/>
              <a:pathLst>
                <a:path w="981075" h="981075">
                  <a:moveTo>
                    <a:pt x="0" y="490474"/>
                  </a:moveTo>
                  <a:lnTo>
                    <a:pt x="2158" y="443229"/>
                  </a:lnTo>
                  <a:lnTo>
                    <a:pt x="8763" y="397256"/>
                  </a:lnTo>
                  <a:lnTo>
                    <a:pt x="19557" y="352678"/>
                  </a:lnTo>
                  <a:lnTo>
                    <a:pt x="34163" y="309879"/>
                  </a:lnTo>
                  <a:lnTo>
                    <a:pt x="52577" y="268986"/>
                  </a:lnTo>
                  <a:lnTo>
                    <a:pt x="74549" y="230124"/>
                  </a:lnTo>
                  <a:lnTo>
                    <a:pt x="99822" y="193675"/>
                  </a:lnTo>
                  <a:lnTo>
                    <a:pt x="128270" y="159638"/>
                  </a:lnTo>
                  <a:lnTo>
                    <a:pt x="159639" y="128270"/>
                  </a:lnTo>
                  <a:lnTo>
                    <a:pt x="193675" y="99822"/>
                  </a:lnTo>
                  <a:lnTo>
                    <a:pt x="230124" y="74549"/>
                  </a:lnTo>
                  <a:lnTo>
                    <a:pt x="268985" y="52577"/>
                  </a:lnTo>
                  <a:lnTo>
                    <a:pt x="309879" y="34162"/>
                  </a:lnTo>
                  <a:lnTo>
                    <a:pt x="352678" y="19558"/>
                  </a:lnTo>
                  <a:lnTo>
                    <a:pt x="397255" y="8762"/>
                  </a:lnTo>
                  <a:lnTo>
                    <a:pt x="443229" y="2159"/>
                  </a:lnTo>
                  <a:lnTo>
                    <a:pt x="490347" y="0"/>
                  </a:lnTo>
                  <a:lnTo>
                    <a:pt x="537591" y="2159"/>
                  </a:lnTo>
                  <a:lnTo>
                    <a:pt x="583565" y="8762"/>
                  </a:lnTo>
                  <a:lnTo>
                    <a:pt x="628142" y="19558"/>
                  </a:lnTo>
                  <a:lnTo>
                    <a:pt x="670941" y="34162"/>
                  </a:lnTo>
                  <a:lnTo>
                    <a:pt x="711834" y="52577"/>
                  </a:lnTo>
                  <a:lnTo>
                    <a:pt x="750697" y="74549"/>
                  </a:lnTo>
                  <a:lnTo>
                    <a:pt x="787273" y="99822"/>
                  </a:lnTo>
                  <a:lnTo>
                    <a:pt x="821308" y="128270"/>
                  </a:lnTo>
                  <a:lnTo>
                    <a:pt x="852551" y="159638"/>
                  </a:lnTo>
                  <a:lnTo>
                    <a:pt x="880999" y="193675"/>
                  </a:lnTo>
                  <a:lnTo>
                    <a:pt x="906272" y="230124"/>
                  </a:lnTo>
                  <a:lnTo>
                    <a:pt x="928243" y="268986"/>
                  </a:lnTo>
                  <a:lnTo>
                    <a:pt x="946657" y="309879"/>
                  </a:lnTo>
                  <a:lnTo>
                    <a:pt x="961390" y="352678"/>
                  </a:lnTo>
                  <a:lnTo>
                    <a:pt x="972184" y="397256"/>
                  </a:lnTo>
                  <a:lnTo>
                    <a:pt x="978789" y="443229"/>
                  </a:lnTo>
                  <a:lnTo>
                    <a:pt x="981075" y="490474"/>
                  </a:lnTo>
                  <a:lnTo>
                    <a:pt x="978789" y="537590"/>
                  </a:lnTo>
                  <a:lnTo>
                    <a:pt x="972184" y="583564"/>
                  </a:lnTo>
                  <a:lnTo>
                    <a:pt x="961390" y="628141"/>
                  </a:lnTo>
                  <a:lnTo>
                    <a:pt x="946657" y="670940"/>
                  </a:lnTo>
                  <a:lnTo>
                    <a:pt x="928243" y="711835"/>
                  </a:lnTo>
                  <a:lnTo>
                    <a:pt x="906272" y="750697"/>
                  </a:lnTo>
                  <a:lnTo>
                    <a:pt x="880999" y="787273"/>
                  </a:lnTo>
                  <a:lnTo>
                    <a:pt x="852551" y="821309"/>
                  </a:lnTo>
                  <a:lnTo>
                    <a:pt x="821308" y="852551"/>
                  </a:lnTo>
                  <a:lnTo>
                    <a:pt x="787273" y="880999"/>
                  </a:lnTo>
                  <a:lnTo>
                    <a:pt x="750697" y="906272"/>
                  </a:lnTo>
                  <a:lnTo>
                    <a:pt x="711834" y="928243"/>
                  </a:lnTo>
                  <a:lnTo>
                    <a:pt x="670941" y="946658"/>
                  </a:lnTo>
                  <a:lnTo>
                    <a:pt x="628142" y="961389"/>
                  </a:lnTo>
                  <a:lnTo>
                    <a:pt x="583565" y="972185"/>
                  </a:lnTo>
                  <a:lnTo>
                    <a:pt x="537591" y="978788"/>
                  </a:lnTo>
                  <a:lnTo>
                    <a:pt x="490347" y="981075"/>
                  </a:lnTo>
                  <a:lnTo>
                    <a:pt x="443229" y="978788"/>
                  </a:lnTo>
                  <a:lnTo>
                    <a:pt x="397255" y="972185"/>
                  </a:lnTo>
                  <a:lnTo>
                    <a:pt x="352678" y="961389"/>
                  </a:lnTo>
                  <a:lnTo>
                    <a:pt x="309879" y="946658"/>
                  </a:lnTo>
                  <a:lnTo>
                    <a:pt x="268985" y="928243"/>
                  </a:lnTo>
                  <a:lnTo>
                    <a:pt x="230124" y="906272"/>
                  </a:lnTo>
                  <a:lnTo>
                    <a:pt x="193675" y="880999"/>
                  </a:lnTo>
                  <a:lnTo>
                    <a:pt x="159639" y="852551"/>
                  </a:lnTo>
                  <a:lnTo>
                    <a:pt x="128270" y="821309"/>
                  </a:lnTo>
                  <a:lnTo>
                    <a:pt x="99822" y="787273"/>
                  </a:lnTo>
                  <a:lnTo>
                    <a:pt x="74549" y="750697"/>
                  </a:lnTo>
                  <a:lnTo>
                    <a:pt x="52577" y="711835"/>
                  </a:lnTo>
                  <a:lnTo>
                    <a:pt x="34163" y="670940"/>
                  </a:lnTo>
                  <a:lnTo>
                    <a:pt x="19557" y="628141"/>
                  </a:lnTo>
                  <a:lnTo>
                    <a:pt x="8763" y="583564"/>
                  </a:lnTo>
                  <a:lnTo>
                    <a:pt x="2158" y="537590"/>
                  </a:lnTo>
                  <a:lnTo>
                    <a:pt x="0" y="490474"/>
                  </a:lnTo>
                  <a:close/>
                </a:path>
              </a:pathLst>
            </a:custGeom>
            <a:ln w="31750">
              <a:solidFill>
                <a:srgbClr val="9103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429500" y="3038475"/>
              <a:ext cx="4152900" cy="781050"/>
            </a:xfrm>
            <a:custGeom>
              <a:avLst/>
              <a:gdLst/>
              <a:ahLst/>
              <a:cxnLst/>
              <a:rect l="l" t="t" r="r" b="b"/>
              <a:pathLst>
                <a:path w="4152900" h="781050">
                  <a:moveTo>
                    <a:pt x="4152900" y="0"/>
                  </a:moveTo>
                  <a:lnTo>
                    <a:pt x="0" y="0"/>
                  </a:lnTo>
                  <a:lnTo>
                    <a:pt x="0" y="781050"/>
                  </a:lnTo>
                  <a:lnTo>
                    <a:pt x="4152900" y="781050"/>
                  </a:lnTo>
                  <a:lnTo>
                    <a:pt x="4152900" y="0"/>
                  </a:lnTo>
                  <a:close/>
                </a:path>
              </a:pathLst>
            </a:custGeom>
            <a:solidFill>
              <a:srgbClr val="393838">
                <a:alpha val="5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429500" y="3038475"/>
              <a:ext cx="4152900" cy="781050"/>
            </a:xfrm>
            <a:custGeom>
              <a:avLst/>
              <a:gdLst/>
              <a:ahLst/>
              <a:cxnLst/>
              <a:rect l="l" t="t" r="r" b="b"/>
              <a:pathLst>
                <a:path w="4152900" h="781050">
                  <a:moveTo>
                    <a:pt x="0" y="781050"/>
                  </a:moveTo>
                  <a:lnTo>
                    <a:pt x="4152900" y="781050"/>
                  </a:lnTo>
                  <a:lnTo>
                    <a:pt x="4152900" y="0"/>
                  </a:lnTo>
                  <a:lnTo>
                    <a:pt x="0" y="0"/>
                  </a:lnTo>
                  <a:lnTo>
                    <a:pt x="0" y="78105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943725" y="2952750"/>
              <a:ext cx="981075" cy="971550"/>
            </a:xfrm>
            <a:custGeom>
              <a:avLst/>
              <a:gdLst/>
              <a:ahLst/>
              <a:cxnLst/>
              <a:rect l="l" t="t" r="r" b="b"/>
              <a:pathLst>
                <a:path w="981075" h="971550">
                  <a:moveTo>
                    <a:pt x="490474" y="0"/>
                  </a:moveTo>
                  <a:lnTo>
                    <a:pt x="443229" y="2286"/>
                  </a:lnTo>
                  <a:lnTo>
                    <a:pt x="397255" y="8762"/>
                  </a:lnTo>
                  <a:lnTo>
                    <a:pt x="352805" y="19430"/>
                  </a:lnTo>
                  <a:lnTo>
                    <a:pt x="310006" y="33909"/>
                  </a:lnTo>
                  <a:lnTo>
                    <a:pt x="268985" y="52197"/>
                  </a:lnTo>
                  <a:lnTo>
                    <a:pt x="230250" y="73913"/>
                  </a:lnTo>
                  <a:lnTo>
                    <a:pt x="193675" y="98933"/>
                  </a:lnTo>
                  <a:lnTo>
                    <a:pt x="159639" y="127126"/>
                  </a:lnTo>
                  <a:lnTo>
                    <a:pt x="128397" y="158114"/>
                  </a:lnTo>
                  <a:lnTo>
                    <a:pt x="99949" y="191770"/>
                  </a:lnTo>
                  <a:lnTo>
                    <a:pt x="74675" y="227964"/>
                  </a:lnTo>
                  <a:lnTo>
                    <a:pt x="52704" y="266446"/>
                  </a:lnTo>
                  <a:lnTo>
                    <a:pt x="34290" y="306959"/>
                  </a:lnTo>
                  <a:lnTo>
                    <a:pt x="19557" y="349376"/>
                  </a:lnTo>
                  <a:lnTo>
                    <a:pt x="8890" y="393446"/>
                  </a:lnTo>
                  <a:lnTo>
                    <a:pt x="2285" y="439038"/>
                  </a:lnTo>
                  <a:lnTo>
                    <a:pt x="0" y="485775"/>
                  </a:lnTo>
                  <a:lnTo>
                    <a:pt x="2285" y="532511"/>
                  </a:lnTo>
                  <a:lnTo>
                    <a:pt x="8890" y="578103"/>
                  </a:lnTo>
                  <a:lnTo>
                    <a:pt x="19557" y="622173"/>
                  </a:lnTo>
                  <a:lnTo>
                    <a:pt x="34290" y="664463"/>
                  </a:lnTo>
                  <a:lnTo>
                    <a:pt x="52704" y="705104"/>
                  </a:lnTo>
                  <a:lnTo>
                    <a:pt x="74675" y="743457"/>
                  </a:lnTo>
                  <a:lnTo>
                    <a:pt x="99949" y="779652"/>
                  </a:lnTo>
                  <a:lnTo>
                    <a:pt x="128397" y="813435"/>
                  </a:lnTo>
                  <a:lnTo>
                    <a:pt x="159639" y="844423"/>
                  </a:lnTo>
                  <a:lnTo>
                    <a:pt x="193675" y="872489"/>
                  </a:lnTo>
                  <a:lnTo>
                    <a:pt x="230250" y="897636"/>
                  </a:lnTo>
                  <a:lnTo>
                    <a:pt x="268985" y="919352"/>
                  </a:lnTo>
                  <a:lnTo>
                    <a:pt x="310006" y="937641"/>
                  </a:lnTo>
                  <a:lnTo>
                    <a:pt x="352805" y="952119"/>
                  </a:lnTo>
                  <a:lnTo>
                    <a:pt x="397255" y="962787"/>
                  </a:lnTo>
                  <a:lnTo>
                    <a:pt x="443229" y="969263"/>
                  </a:lnTo>
                  <a:lnTo>
                    <a:pt x="490474" y="971550"/>
                  </a:lnTo>
                  <a:lnTo>
                    <a:pt x="537718" y="969263"/>
                  </a:lnTo>
                  <a:lnTo>
                    <a:pt x="583692" y="962787"/>
                  </a:lnTo>
                  <a:lnTo>
                    <a:pt x="628142" y="952119"/>
                  </a:lnTo>
                  <a:lnTo>
                    <a:pt x="670941" y="937641"/>
                  </a:lnTo>
                  <a:lnTo>
                    <a:pt x="711961" y="919352"/>
                  </a:lnTo>
                  <a:lnTo>
                    <a:pt x="750824" y="897636"/>
                  </a:lnTo>
                  <a:lnTo>
                    <a:pt x="787273" y="872489"/>
                  </a:lnTo>
                  <a:lnTo>
                    <a:pt x="821308" y="844423"/>
                  </a:lnTo>
                  <a:lnTo>
                    <a:pt x="852677" y="813435"/>
                  </a:lnTo>
                  <a:lnTo>
                    <a:pt x="881126" y="779652"/>
                  </a:lnTo>
                  <a:lnTo>
                    <a:pt x="906399" y="743457"/>
                  </a:lnTo>
                  <a:lnTo>
                    <a:pt x="928370" y="705104"/>
                  </a:lnTo>
                  <a:lnTo>
                    <a:pt x="946784" y="664463"/>
                  </a:lnTo>
                  <a:lnTo>
                    <a:pt x="961517" y="622173"/>
                  </a:lnTo>
                  <a:lnTo>
                    <a:pt x="972184" y="578103"/>
                  </a:lnTo>
                  <a:lnTo>
                    <a:pt x="978789" y="532511"/>
                  </a:lnTo>
                  <a:lnTo>
                    <a:pt x="981075" y="485775"/>
                  </a:lnTo>
                  <a:lnTo>
                    <a:pt x="978789" y="439038"/>
                  </a:lnTo>
                  <a:lnTo>
                    <a:pt x="972184" y="393446"/>
                  </a:lnTo>
                  <a:lnTo>
                    <a:pt x="961517" y="349376"/>
                  </a:lnTo>
                  <a:lnTo>
                    <a:pt x="946784" y="306959"/>
                  </a:lnTo>
                  <a:lnTo>
                    <a:pt x="928370" y="266446"/>
                  </a:lnTo>
                  <a:lnTo>
                    <a:pt x="906399" y="227964"/>
                  </a:lnTo>
                  <a:lnTo>
                    <a:pt x="881126" y="191770"/>
                  </a:lnTo>
                  <a:lnTo>
                    <a:pt x="852677" y="158114"/>
                  </a:lnTo>
                  <a:lnTo>
                    <a:pt x="821308" y="127126"/>
                  </a:lnTo>
                  <a:lnTo>
                    <a:pt x="787273" y="98933"/>
                  </a:lnTo>
                  <a:lnTo>
                    <a:pt x="750824" y="73913"/>
                  </a:lnTo>
                  <a:lnTo>
                    <a:pt x="711961" y="52197"/>
                  </a:lnTo>
                  <a:lnTo>
                    <a:pt x="670941" y="33909"/>
                  </a:lnTo>
                  <a:lnTo>
                    <a:pt x="628142" y="19430"/>
                  </a:lnTo>
                  <a:lnTo>
                    <a:pt x="583692" y="8762"/>
                  </a:lnTo>
                  <a:lnTo>
                    <a:pt x="537718" y="2286"/>
                  </a:lnTo>
                  <a:lnTo>
                    <a:pt x="4904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948551" y="2957576"/>
              <a:ext cx="981075" cy="971550"/>
            </a:xfrm>
            <a:custGeom>
              <a:avLst/>
              <a:gdLst/>
              <a:ahLst/>
              <a:cxnLst/>
              <a:rect l="l" t="t" r="r" b="b"/>
              <a:pathLst>
                <a:path w="981075" h="971550">
                  <a:moveTo>
                    <a:pt x="0" y="485775"/>
                  </a:moveTo>
                  <a:lnTo>
                    <a:pt x="2158" y="438912"/>
                  </a:lnTo>
                  <a:lnTo>
                    <a:pt x="8763" y="393446"/>
                  </a:lnTo>
                  <a:lnTo>
                    <a:pt x="19557" y="349376"/>
                  </a:lnTo>
                  <a:lnTo>
                    <a:pt x="34163" y="306959"/>
                  </a:lnTo>
                  <a:lnTo>
                    <a:pt x="52577" y="266446"/>
                  </a:lnTo>
                  <a:lnTo>
                    <a:pt x="74549" y="227964"/>
                  </a:lnTo>
                  <a:lnTo>
                    <a:pt x="99822" y="191770"/>
                  </a:lnTo>
                  <a:lnTo>
                    <a:pt x="128270" y="157987"/>
                  </a:lnTo>
                  <a:lnTo>
                    <a:pt x="159639" y="127000"/>
                  </a:lnTo>
                  <a:lnTo>
                    <a:pt x="193675" y="98933"/>
                  </a:lnTo>
                  <a:lnTo>
                    <a:pt x="230124" y="73913"/>
                  </a:lnTo>
                  <a:lnTo>
                    <a:pt x="268985" y="52070"/>
                  </a:lnTo>
                  <a:lnTo>
                    <a:pt x="309879" y="33909"/>
                  </a:lnTo>
                  <a:lnTo>
                    <a:pt x="352678" y="19303"/>
                  </a:lnTo>
                  <a:lnTo>
                    <a:pt x="397255" y="8636"/>
                  </a:lnTo>
                  <a:lnTo>
                    <a:pt x="443229" y="2159"/>
                  </a:lnTo>
                  <a:lnTo>
                    <a:pt x="490347" y="0"/>
                  </a:lnTo>
                  <a:lnTo>
                    <a:pt x="537591" y="2159"/>
                  </a:lnTo>
                  <a:lnTo>
                    <a:pt x="583565" y="8636"/>
                  </a:lnTo>
                  <a:lnTo>
                    <a:pt x="628142" y="19303"/>
                  </a:lnTo>
                  <a:lnTo>
                    <a:pt x="670941" y="33909"/>
                  </a:lnTo>
                  <a:lnTo>
                    <a:pt x="711834" y="52070"/>
                  </a:lnTo>
                  <a:lnTo>
                    <a:pt x="750697" y="73913"/>
                  </a:lnTo>
                  <a:lnTo>
                    <a:pt x="787273" y="98933"/>
                  </a:lnTo>
                  <a:lnTo>
                    <a:pt x="821308" y="127000"/>
                  </a:lnTo>
                  <a:lnTo>
                    <a:pt x="852551" y="157987"/>
                  </a:lnTo>
                  <a:lnTo>
                    <a:pt x="880999" y="191770"/>
                  </a:lnTo>
                  <a:lnTo>
                    <a:pt x="906272" y="227964"/>
                  </a:lnTo>
                  <a:lnTo>
                    <a:pt x="928243" y="266446"/>
                  </a:lnTo>
                  <a:lnTo>
                    <a:pt x="946657" y="306959"/>
                  </a:lnTo>
                  <a:lnTo>
                    <a:pt x="961390" y="349376"/>
                  </a:lnTo>
                  <a:lnTo>
                    <a:pt x="972184" y="393446"/>
                  </a:lnTo>
                  <a:lnTo>
                    <a:pt x="978789" y="438912"/>
                  </a:lnTo>
                  <a:lnTo>
                    <a:pt x="981075" y="485775"/>
                  </a:lnTo>
                  <a:lnTo>
                    <a:pt x="978789" y="532511"/>
                  </a:lnTo>
                  <a:lnTo>
                    <a:pt x="972184" y="577976"/>
                  </a:lnTo>
                  <a:lnTo>
                    <a:pt x="961390" y="622046"/>
                  </a:lnTo>
                  <a:lnTo>
                    <a:pt x="946657" y="664463"/>
                  </a:lnTo>
                  <a:lnTo>
                    <a:pt x="928243" y="704976"/>
                  </a:lnTo>
                  <a:lnTo>
                    <a:pt x="906272" y="743457"/>
                  </a:lnTo>
                  <a:lnTo>
                    <a:pt x="880999" y="779653"/>
                  </a:lnTo>
                  <a:lnTo>
                    <a:pt x="852551" y="813307"/>
                  </a:lnTo>
                  <a:lnTo>
                    <a:pt x="821308" y="844296"/>
                  </a:lnTo>
                  <a:lnTo>
                    <a:pt x="787273" y="872490"/>
                  </a:lnTo>
                  <a:lnTo>
                    <a:pt x="750697" y="897509"/>
                  </a:lnTo>
                  <a:lnTo>
                    <a:pt x="711834" y="919226"/>
                  </a:lnTo>
                  <a:lnTo>
                    <a:pt x="670941" y="937513"/>
                  </a:lnTo>
                  <a:lnTo>
                    <a:pt x="628142" y="952119"/>
                  </a:lnTo>
                  <a:lnTo>
                    <a:pt x="583565" y="962787"/>
                  </a:lnTo>
                  <a:lnTo>
                    <a:pt x="537591" y="969263"/>
                  </a:lnTo>
                  <a:lnTo>
                    <a:pt x="490347" y="971550"/>
                  </a:lnTo>
                  <a:lnTo>
                    <a:pt x="443229" y="969263"/>
                  </a:lnTo>
                  <a:lnTo>
                    <a:pt x="397255" y="962787"/>
                  </a:lnTo>
                  <a:lnTo>
                    <a:pt x="352678" y="952119"/>
                  </a:lnTo>
                  <a:lnTo>
                    <a:pt x="309879" y="937513"/>
                  </a:lnTo>
                  <a:lnTo>
                    <a:pt x="268985" y="919226"/>
                  </a:lnTo>
                  <a:lnTo>
                    <a:pt x="230124" y="897509"/>
                  </a:lnTo>
                  <a:lnTo>
                    <a:pt x="193675" y="872490"/>
                  </a:lnTo>
                  <a:lnTo>
                    <a:pt x="159639" y="844296"/>
                  </a:lnTo>
                  <a:lnTo>
                    <a:pt x="128270" y="813307"/>
                  </a:lnTo>
                  <a:lnTo>
                    <a:pt x="99822" y="779653"/>
                  </a:lnTo>
                  <a:lnTo>
                    <a:pt x="74549" y="743457"/>
                  </a:lnTo>
                  <a:lnTo>
                    <a:pt x="52577" y="704976"/>
                  </a:lnTo>
                  <a:lnTo>
                    <a:pt x="34163" y="664463"/>
                  </a:lnTo>
                  <a:lnTo>
                    <a:pt x="19557" y="622046"/>
                  </a:lnTo>
                  <a:lnTo>
                    <a:pt x="8763" y="577976"/>
                  </a:lnTo>
                  <a:lnTo>
                    <a:pt x="2158" y="532511"/>
                  </a:lnTo>
                  <a:lnTo>
                    <a:pt x="0" y="485775"/>
                  </a:lnTo>
                  <a:close/>
                </a:path>
              </a:pathLst>
            </a:custGeom>
            <a:ln w="31750">
              <a:solidFill>
                <a:srgbClr val="9103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43750" y="4210050"/>
              <a:ext cx="4438650" cy="790575"/>
            </a:xfrm>
            <a:custGeom>
              <a:avLst/>
              <a:gdLst/>
              <a:ahLst/>
              <a:cxnLst/>
              <a:rect l="l" t="t" r="r" b="b"/>
              <a:pathLst>
                <a:path w="4438650" h="790575">
                  <a:moveTo>
                    <a:pt x="4438650" y="0"/>
                  </a:moveTo>
                  <a:lnTo>
                    <a:pt x="0" y="0"/>
                  </a:lnTo>
                  <a:lnTo>
                    <a:pt x="0" y="790575"/>
                  </a:lnTo>
                  <a:lnTo>
                    <a:pt x="4438650" y="790575"/>
                  </a:lnTo>
                  <a:lnTo>
                    <a:pt x="4438650" y="0"/>
                  </a:lnTo>
                  <a:close/>
                </a:path>
              </a:pathLst>
            </a:custGeom>
            <a:solidFill>
              <a:srgbClr val="393838">
                <a:alpha val="5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3750" y="4210050"/>
              <a:ext cx="4438650" cy="790575"/>
            </a:xfrm>
            <a:custGeom>
              <a:avLst/>
              <a:gdLst/>
              <a:ahLst/>
              <a:cxnLst/>
              <a:rect l="l" t="t" r="r" b="b"/>
              <a:pathLst>
                <a:path w="4438650" h="790575">
                  <a:moveTo>
                    <a:pt x="0" y="790575"/>
                  </a:moveTo>
                  <a:lnTo>
                    <a:pt x="4438650" y="790575"/>
                  </a:lnTo>
                  <a:lnTo>
                    <a:pt x="4438650" y="0"/>
                  </a:lnTo>
                  <a:lnTo>
                    <a:pt x="0" y="0"/>
                  </a:lnTo>
                  <a:lnTo>
                    <a:pt x="0" y="790575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760334" y="3047936"/>
            <a:ext cx="3188970" cy="177355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298450" marR="459740">
              <a:lnSpc>
                <a:spcPts val="1800"/>
              </a:lnSpc>
              <a:spcBef>
                <a:spcPts val="235"/>
              </a:spcBef>
            </a:pP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Förderung</a:t>
            </a:r>
            <a:r>
              <a:rPr sz="155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und</a:t>
            </a:r>
            <a:r>
              <a:rPr sz="155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Begleitung</a:t>
            </a:r>
            <a:r>
              <a:rPr sz="155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Calibri"/>
                <a:cs typeface="Calibri"/>
              </a:rPr>
              <a:t>von </a:t>
            </a:r>
            <a:r>
              <a:rPr sz="1550" spc="-10" dirty="0">
                <a:solidFill>
                  <a:srgbClr val="FFFFFF"/>
                </a:solidFill>
                <a:latin typeface="Calibri"/>
                <a:cs typeface="Calibri"/>
              </a:rPr>
              <a:t>Kooperationsprojekten</a:t>
            </a:r>
            <a:r>
              <a:rPr sz="15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Calibri"/>
                <a:cs typeface="Calibri"/>
              </a:rPr>
              <a:t>und</a:t>
            </a:r>
            <a:endParaRPr sz="1550">
              <a:latin typeface="Calibri"/>
              <a:cs typeface="Calibri"/>
            </a:endParaRPr>
          </a:p>
          <a:p>
            <a:pPr marL="298450">
              <a:lnSpc>
                <a:spcPts val="1680"/>
              </a:lnSpc>
            </a:pPr>
            <a:r>
              <a:rPr sz="1550" spc="-10" dirty="0">
                <a:solidFill>
                  <a:srgbClr val="FFFFFF"/>
                </a:solidFill>
                <a:latin typeface="Calibri"/>
                <a:cs typeface="Calibri"/>
              </a:rPr>
              <a:t>Studienaufenthalten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00">
              <a:latin typeface="Calibri"/>
              <a:cs typeface="Calibri"/>
            </a:endParaRPr>
          </a:p>
          <a:p>
            <a:pPr marL="12700" marR="5080">
              <a:lnSpc>
                <a:spcPts val="1800"/>
              </a:lnSpc>
            </a:pP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Teilnahme</a:t>
            </a:r>
            <a:r>
              <a:rPr sz="155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155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Studienmessen</a:t>
            </a:r>
            <a:r>
              <a:rPr sz="155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Calibri"/>
                <a:cs typeface="Calibri"/>
              </a:rPr>
              <a:t>und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Organisation</a:t>
            </a:r>
            <a:r>
              <a:rPr sz="155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von</a:t>
            </a:r>
            <a:r>
              <a:rPr sz="155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Calibri"/>
                <a:cs typeface="Calibri"/>
              </a:rPr>
              <a:t>Infoverstanstaltungen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646926" y="4113276"/>
            <a:ext cx="1012825" cy="1012825"/>
            <a:chOff x="6646926" y="4113276"/>
            <a:chExt cx="1012825" cy="1012825"/>
          </a:xfrm>
        </p:grpSpPr>
        <p:sp>
          <p:nvSpPr>
            <p:cNvPr id="18" name="object 18"/>
            <p:cNvSpPr/>
            <p:nvPr/>
          </p:nvSpPr>
          <p:spPr>
            <a:xfrm>
              <a:off x="6657975" y="4124325"/>
              <a:ext cx="981075" cy="981075"/>
            </a:xfrm>
            <a:custGeom>
              <a:avLst/>
              <a:gdLst/>
              <a:ahLst/>
              <a:cxnLst/>
              <a:rect l="l" t="t" r="r" b="b"/>
              <a:pathLst>
                <a:path w="981075" h="981075">
                  <a:moveTo>
                    <a:pt x="490474" y="0"/>
                  </a:moveTo>
                  <a:lnTo>
                    <a:pt x="443229" y="2286"/>
                  </a:lnTo>
                  <a:lnTo>
                    <a:pt x="397255" y="8889"/>
                  </a:lnTo>
                  <a:lnTo>
                    <a:pt x="352805" y="19557"/>
                  </a:lnTo>
                  <a:lnTo>
                    <a:pt x="310006" y="34289"/>
                  </a:lnTo>
                  <a:lnTo>
                    <a:pt x="268985" y="52705"/>
                  </a:lnTo>
                  <a:lnTo>
                    <a:pt x="230250" y="74675"/>
                  </a:lnTo>
                  <a:lnTo>
                    <a:pt x="193675" y="99949"/>
                  </a:lnTo>
                  <a:lnTo>
                    <a:pt x="159639" y="128397"/>
                  </a:lnTo>
                  <a:lnTo>
                    <a:pt x="128397" y="159638"/>
                  </a:lnTo>
                  <a:lnTo>
                    <a:pt x="99949" y="193675"/>
                  </a:lnTo>
                  <a:lnTo>
                    <a:pt x="74675" y="230250"/>
                  </a:lnTo>
                  <a:lnTo>
                    <a:pt x="52704" y="268986"/>
                  </a:lnTo>
                  <a:lnTo>
                    <a:pt x="34290" y="310006"/>
                  </a:lnTo>
                  <a:lnTo>
                    <a:pt x="19557" y="352806"/>
                  </a:lnTo>
                  <a:lnTo>
                    <a:pt x="8890" y="397256"/>
                  </a:lnTo>
                  <a:lnTo>
                    <a:pt x="2285" y="443230"/>
                  </a:lnTo>
                  <a:lnTo>
                    <a:pt x="0" y="490474"/>
                  </a:lnTo>
                  <a:lnTo>
                    <a:pt x="2285" y="537718"/>
                  </a:lnTo>
                  <a:lnTo>
                    <a:pt x="8890" y="583692"/>
                  </a:lnTo>
                  <a:lnTo>
                    <a:pt x="19557" y="628142"/>
                  </a:lnTo>
                  <a:lnTo>
                    <a:pt x="34290" y="670941"/>
                  </a:lnTo>
                  <a:lnTo>
                    <a:pt x="52704" y="711962"/>
                  </a:lnTo>
                  <a:lnTo>
                    <a:pt x="74675" y="750824"/>
                  </a:lnTo>
                  <a:lnTo>
                    <a:pt x="99949" y="787273"/>
                  </a:lnTo>
                  <a:lnTo>
                    <a:pt x="128397" y="821308"/>
                  </a:lnTo>
                  <a:lnTo>
                    <a:pt x="159639" y="852677"/>
                  </a:lnTo>
                  <a:lnTo>
                    <a:pt x="193675" y="881126"/>
                  </a:lnTo>
                  <a:lnTo>
                    <a:pt x="230250" y="906399"/>
                  </a:lnTo>
                  <a:lnTo>
                    <a:pt x="268985" y="928369"/>
                  </a:lnTo>
                  <a:lnTo>
                    <a:pt x="310006" y="946785"/>
                  </a:lnTo>
                  <a:lnTo>
                    <a:pt x="352805" y="961517"/>
                  </a:lnTo>
                  <a:lnTo>
                    <a:pt x="397255" y="972185"/>
                  </a:lnTo>
                  <a:lnTo>
                    <a:pt x="443229" y="978788"/>
                  </a:lnTo>
                  <a:lnTo>
                    <a:pt x="490474" y="981075"/>
                  </a:lnTo>
                  <a:lnTo>
                    <a:pt x="537718" y="978788"/>
                  </a:lnTo>
                  <a:lnTo>
                    <a:pt x="583692" y="972185"/>
                  </a:lnTo>
                  <a:lnTo>
                    <a:pt x="628142" y="961517"/>
                  </a:lnTo>
                  <a:lnTo>
                    <a:pt x="670941" y="946785"/>
                  </a:lnTo>
                  <a:lnTo>
                    <a:pt x="711961" y="928369"/>
                  </a:lnTo>
                  <a:lnTo>
                    <a:pt x="750824" y="906399"/>
                  </a:lnTo>
                  <a:lnTo>
                    <a:pt x="787273" y="881126"/>
                  </a:lnTo>
                  <a:lnTo>
                    <a:pt x="821308" y="852677"/>
                  </a:lnTo>
                  <a:lnTo>
                    <a:pt x="852677" y="821308"/>
                  </a:lnTo>
                  <a:lnTo>
                    <a:pt x="881126" y="787273"/>
                  </a:lnTo>
                  <a:lnTo>
                    <a:pt x="906399" y="750824"/>
                  </a:lnTo>
                  <a:lnTo>
                    <a:pt x="928370" y="711962"/>
                  </a:lnTo>
                  <a:lnTo>
                    <a:pt x="946784" y="670941"/>
                  </a:lnTo>
                  <a:lnTo>
                    <a:pt x="961517" y="628142"/>
                  </a:lnTo>
                  <a:lnTo>
                    <a:pt x="972184" y="583692"/>
                  </a:lnTo>
                  <a:lnTo>
                    <a:pt x="978789" y="537718"/>
                  </a:lnTo>
                  <a:lnTo>
                    <a:pt x="981075" y="490474"/>
                  </a:lnTo>
                  <a:lnTo>
                    <a:pt x="978789" y="443230"/>
                  </a:lnTo>
                  <a:lnTo>
                    <a:pt x="972184" y="397256"/>
                  </a:lnTo>
                  <a:lnTo>
                    <a:pt x="961517" y="352806"/>
                  </a:lnTo>
                  <a:lnTo>
                    <a:pt x="946784" y="310006"/>
                  </a:lnTo>
                  <a:lnTo>
                    <a:pt x="928370" y="268986"/>
                  </a:lnTo>
                  <a:lnTo>
                    <a:pt x="906399" y="230250"/>
                  </a:lnTo>
                  <a:lnTo>
                    <a:pt x="881126" y="193675"/>
                  </a:lnTo>
                  <a:lnTo>
                    <a:pt x="852677" y="159638"/>
                  </a:lnTo>
                  <a:lnTo>
                    <a:pt x="821308" y="128397"/>
                  </a:lnTo>
                  <a:lnTo>
                    <a:pt x="787273" y="99949"/>
                  </a:lnTo>
                  <a:lnTo>
                    <a:pt x="750824" y="74675"/>
                  </a:lnTo>
                  <a:lnTo>
                    <a:pt x="711961" y="52705"/>
                  </a:lnTo>
                  <a:lnTo>
                    <a:pt x="670941" y="34289"/>
                  </a:lnTo>
                  <a:lnTo>
                    <a:pt x="628142" y="19557"/>
                  </a:lnTo>
                  <a:lnTo>
                    <a:pt x="583692" y="8889"/>
                  </a:lnTo>
                  <a:lnTo>
                    <a:pt x="537718" y="2286"/>
                  </a:lnTo>
                  <a:lnTo>
                    <a:pt x="4904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662801" y="4129151"/>
              <a:ext cx="981075" cy="981075"/>
            </a:xfrm>
            <a:custGeom>
              <a:avLst/>
              <a:gdLst/>
              <a:ahLst/>
              <a:cxnLst/>
              <a:rect l="l" t="t" r="r" b="b"/>
              <a:pathLst>
                <a:path w="981075" h="981075">
                  <a:moveTo>
                    <a:pt x="0" y="490474"/>
                  </a:moveTo>
                  <a:lnTo>
                    <a:pt x="2158" y="443230"/>
                  </a:lnTo>
                  <a:lnTo>
                    <a:pt x="8763" y="397256"/>
                  </a:lnTo>
                  <a:lnTo>
                    <a:pt x="19557" y="352679"/>
                  </a:lnTo>
                  <a:lnTo>
                    <a:pt x="34163" y="309880"/>
                  </a:lnTo>
                  <a:lnTo>
                    <a:pt x="52577" y="268986"/>
                  </a:lnTo>
                  <a:lnTo>
                    <a:pt x="74549" y="230124"/>
                  </a:lnTo>
                  <a:lnTo>
                    <a:pt x="99822" y="193675"/>
                  </a:lnTo>
                  <a:lnTo>
                    <a:pt x="128270" y="159638"/>
                  </a:lnTo>
                  <a:lnTo>
                    <a:pt x="159639" y="128269"/>
                  </a:lnTo>
                  <a:lnTo>
                    <a:pt x="193675" y="99822"/>
                  </a:lnTo>
                  <a:lnTo>
                    <a:pt x="230124" y="74549"/>
                  </a:lnTo>
                  <a:lnTo>
                    <a:pt x="268985" y="52578"/>
                  </a:lnTo>
                  <a:lnTo>
                    <a:pt x="309879" y="34162"/>
                  </a:lnTo>
                  <a:lnTo>
                    <a:pt x="352678" y="19557"/>
                  </a:lnTo>
                  <a:lnTo>
                    <a:pt x="397255" y="8762"/>
                  </a:lnTo>
                  <a:lnTo>
                    <a:pt x="443229" y="2159"/>
                  </a:lnTo>
                  <a:lnTo>
                    <a:pt x="490347" y="0"/>
                  </a:lnTo>
                  <a:lnTo>
                    <a:pt x="537591" y="2159"/>
                  </a:lnTo>
                  <a:lnTo>
                    <a:pt x="583565" y="8762"/>
                  </a:lnTo>
                  <a:lnTo>
                    <a:pt x="628142" y="19557"/>
                  </a:lnTo>
                  <a:lnTo>
                    <a:pt x="670941" y="34162"/>
                  </a:lnTo>
                  <a:lnTo>
                    <a:pt x="711834" y="52578"/>
                  </a:lnTo>
                  <a:lnTo>
                    <a:pt x="750697" y="74549"/>
                  </a:lnTo>
                  <a:lnTo>
                    <a:pt x="787273" y="99822"/>
                  </a:lnTo>
                  <a:lnTo>
                    <a:pt x="821308" y="128269"/>
                  </a:lnTo>
                  <a:lnTo>
                    <a:pt x="852551" y="159638"/>
                  </a:lnTo>
                  <a:lnTo>
                    <a:pt x="880999" y="193675"/>
                  </a:lnTo>
                  <a:lnTo>
                    <a:pt x="906272" y="230124"/>
                  </a:lnTo>
                  <a:lnTo>
                    <a:pt x="928243" y="268986"/>
                  </a:lnTo>
                  <a:lnTo>
                    <a:pt x="946657" y="309880"/>
                  </a:lnTo>
                  <a:lnTo>
                    <a:pt x="961390" y="352679"/>
                  </a:lnTo>
                  <a:lnTo>
                    <a:pt x="972184" y="397256"/>
                  </a:lnTo>
                  <a:lnTo>
                    <a:pt x="978789" y="443230"/>
                  </a:lnTo>
                  <a:lnTo>
                    <a:pt x="981075" y="490474"/>
                  </a:lnTo>
                  <a:lnTo>
                    <a:pt x="978789" y="537591"/>
                  </a:lnTo>
                  <a:lnTo>
                    <a:pt x="972184" y="583565"/>
                  </a:lnTo>
                  <a:lnTo>
                    <a:pt x="961390" y="628142"/>
                  </a:lnTo>
                  <a:lnTo>
                    <a:pt x="946657" y="670941"/>
                  </a:lnTo>
                  <a:lnTo>
                    <a:pt x="928243" y="711835"/>
                  </a:lnTo>
                  <a:lnTo>
                    <a:pt x="906272" y="750697"/>
                  </a:lnTo>
                  <a:lnTo>
                    <a:pt x="880999" y="787273"/>
                  </a:lnTo>
                  <a:lnTo>
                    <a:pt x="852551" y="821309"/>
                  </a:lnTo>
                  <a:lnTo>
                    <a:pt x="821308" y="852551"/>
                  </a:lnTo>
                  <a:lnTo>
                    <a:pt x="787273" y="880999"/>
                  </a:lnTo>
                  <a:lnTo>
                    <a:pt x="750697" y="906272"/>
                  </a:lnTo>
                  <a:lnTo>
                    <a:pt x="711834" y="928243"/>
                  </a:lnTo>
                  <a:lnTo>
                    <a:pt x="670941" y="946657"/>
                  </a:lnTo>
                  <a:lnTo>
                    <a:pt x="628142" y="961390"/>
                  </a:lnTo>
                  <a:lnTo>
                    <a:pt x="583565" y="972185"/>
                  </a:lnTo>
                  <a:lnTo>
                    <a:pt x="537591" y="978788"/>
                  </a:lnTo>
                  <a:lnTo>
                    <a:pt x="490347" y="981075"/>
                  </a:lnTo>
                  <a:lnTo>
                    <a:pt x="443229" y="978788"/>
                  </a:lnTo>
                  <a:lnTo>
                    <a:pt x="397255" y="972185"/>
                  </a:lnTo>
                  <a:lnTo>
                    <a:pt x="352678" y="961390"/>
                  </a:lnTo>
                  <a:lnTo>
                    <a:pt x="309879" y="946657"/>
                  </a:lnTo>
                  <a:lnTo>
                    <a:pt x="268985" y="928243"/>
                  </a:lnTo>
                  <a:lnTo>
                    <a:pt x="230124" y="906272"/>
                  </a:lnTo>
                  <a:lnTo>
                    <a:pt x="193675" y="880999"/>
                  </a:lnTo>
                  <a:lnTo>
                    <a:pt x="159639" y="852551"/>
                  </a:lnTo>
                  <a:lnTo>
                    <a:pt x="128270" y="821309"/>
                  </a:lnTo>
                  <a:lnTo>
                    <a:pt x="99822" y="787273"/>
                  </a:lnTo>
                  <a:lnTo>
                    <a:pt x="74549" y="750697"/>
                  </a:lnTo>
                  <a:lnTo>
                    <a:pt x="52577" y="711835"/>
                  </a:lnTo>
                  <a:lnTo>
                    <a:pt x="34163" y="670941"/>
                  </a:lnTo>
                  <a:lnTo>
                    <a:pt x="19557" y="628142"/>
                  </a:lnTo>
                  <a:lnTo>
                    <a:pt x="8763" y="583565"/>
                  </a:lnTo>
                  <a:lnTo>
                    <a:pt x="2158" y="537591"/>
                  </a:lnTo>
                  <a:lnTo>
                    <a:pt x="0" y="490474"/>
                  </a:lnTo>
                  <a:close/>
                </a:path>
              </a:pathLst>
            </a:custGeom>
            <a:ln w="31750">
              <a:solidFill>
                <a:srgbClr val="9103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0" y="6219825"/>
            <a:ext cx="12192000" cy="638175"/>
            <a:chOff x="0" y="6219825"/>
            <a:chExt cx="12192000" cy="638175"/>
          </a:xfrm>
        </p:grpSpPr>
        <p:sp>
          <p:nvSpPr>
            <p:cNvPr id="21" name="object 21"/>
            <p:cNvSpPr/>
            <p:nvPr/>
          </p:nvSpPr>
          <p:spPr>
            <a:xfrm>
              <a:off x="0" y="6219825"/>
              <a:ext cx="12192000" cy="638175"/>
            </a:xfrm>
            <a:custGeom>
              <a:avLst/>
              <a:gdLst/>
              <a:ahLst/>
              <a:cxnLst/>
              <a:rect l="l" t="t" r="r" b="b"/>
              <a:pathLst>
                <a:path w="12192000" h="638175">
                  <a:moveTo>
                    <a:pt x="12192000" y="0"/>
                  </a:moveTo>
                  <a:lnTo>
                    <a:pt x="0" y="0"/>
                  </a:lnTo>
                  <a:lnTo>
                    <a:pt x="0" y="638175"/>
                  </a:lnTo>
                  <a:lnTo>
                    <a:pt x="12192000" y="63817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9103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764014" y="6667576"/>
              <a:ext cx="2209800" cy="9525"/>
            </a:xfrm>
            <a:custGeom>
              <a:avLst/>
              <a:gdLst/>
              <a:ahLst/>
              <a:cxnLst/>
              <a:rect l="l" t="t" r="r" b="b"/>
              <a:pathLst>
                <a:path w="2209800" h="9525">
                  <a:moveTo>
                    <a:pt x="2209800" y="0"/>
                  </a:moveTo>
                  <a:lnTo>
                    <a:pt x="0" y="0"/>
                  </a:lnTo>
                  <a:lnTo>
                    <a:pt x="0" y="9525"/>
                  </a:lnTo>
                  <a:lnTo>
                    <a:pt x="2209800" y="9525"/>
                  </a:lnTo>
                  <a:lnTo>
                    <a:pt x="220980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976412" y="2830046"/>
            <a:ext cx="4937381" cy="960904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98450" marR="519430" indent="-285750">
              <a:lnSpc>
                <a:spcPct val="104900"/>
              </a:lnSpc>
              <a:spcBef>
                <a:spcPts val="3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000" dirty="0">
                <a:latin typeface="Calibri"/>
                <a:cs typeface="Calibri"/>
              </a:rPr>
              <a:t>Staatliche</a:t>
            </a:r>
            <a:r>
              <a:rPr sz="2000" spc="-1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Agentur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für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die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Förderung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der </a:t>
            </a:r>
            <a:r>
              <a:rPr sz="2000" spc="-10" dirty="0">
                <a:latin typeface="Calibri"/>
                <a:cs typeface="Calibri"/>
              </a:rPr>
              <a:t>französischen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Hochschulbildung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 err="1">
                <a:latin typeface="Calibri"/>
                <a:cs typeface="Calibri"/>
              </a:rPr>
              <a:t>im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Ausland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0" y="38100"/>
            <a:ext cx="742950" cy="1457325"/>
          </a:xfrm>
          <a:custGeom>
            <a:avLst/>
            <a:gdLst/>
            <a:ahLst/>
            <a:cxnLst/>
            <a:rect l="l" t="t" r="r" b="b"/>
            <a:pathLst>
              <a:path w="742950" h="1457325">
                <a:moveTo>
                  <a:pt x="19290" y="0"/>
                </a:moveTo>
                <a:lnTo>
                  <a:pt x="6251" y="0"/>
                </a:lnTo>
                <a:lnTo>
                  <a:pt x="0" y="5969"/>
                </a:lnTo>
                <a:lnTo>
                  <a:pt x="0" y="1457071"/>
                </a:lnTo>
                <a:lnTo>
                  <a:pt x="742835" y="741807"/>
                </a:lnTo>
                <a:lnTo>
                  <a:pt x="19290" y="0"/>
                </a:lnTo>
                <a:close/>
              </a:path>
            </a:pathLst>
          </a:custGeom>
          <a:solidFill>
            <a:srgbClr val="FF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57600" y="4400550"/>
            <a:ext cx="685800" cy="384717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0350" y="4400550"/>
            <a:ext cx="434898" cy="418171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81250" y="4419600"/>
            <a:ext cx="351263" cy="351263"/>
          </a:xfrm>
          <a:prstGeom prst="rect">
            <a:avLst/>
          </a:prstGeom>
        </p:spPr>
      </p:pic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990601" y="819150"/>
            <a:ext cx="3962400" cy="379591"/>
          </a:xfrm>
          <a:prstGeom prst="rect">
            <a:avLst/>
          </a:prstGeom>
          <a:solidFill>
            <a:srgbClr val="D94E4A"/>
          </a:solidFill>
        </p:spPr>
        <p:txBody>
          <a:bodyPr vert="horz" wrap="square" lIns="0" tIns="10160" rIns="0" bIns="0" rtlCol="0">
            <a:spAutoFit/>
          </a:bodyPr>
          <a:lstStyle/>
          <a:p>
            <a:pPr marL="248285">
              <a:lnSpc>
                <a:spcPct val="100000"/>
              </a:lnSpc>
              <a:spcBef>
                <a:spcPts val="8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24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29" name="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19450" y="4391025"/>
            <a:ext cx="451624" cy="451624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2367" y="2600325"/>
            <a:ext cx="1066800" cy="1257300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10226040" y="6327780"/>
            <a:ext cx="1782445" cy="2120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758680" y="6441430"/>
            <a:ext cx="2238375" cy="2705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www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.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all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em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gn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.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c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m</a:t>
            </a:r>
            <a:r>
              <a:rPr sz="1200" b="1" spc="-4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p</a:t>
            </a:r>
            <a:r>
              <a:rPr sz="1200" b="1" spc="-640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u</a:t>
            </a:r>
            <a:r>
              <a:rPr sz="1800" spc="89" baseline="20833" dirty="0">
                <a:solidFill>
                  <a:srgbClr val="878787"/>
                </a:solidFill>
                <a:latin typeface="Calibri"/>
                <a:cs typeface="Calibri"/>
              </a:rPr>
              <a:t>4</a:t>
            </a:r>
            <a:r>
              <a:rPr sz="1200" b="1" spc="-30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s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f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r</a:t>
            </a:r>
            <a:r>
              <a:rPr sz="1200" b="1" spc="-70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n</a:t>
            </a:r>
            <a:r>
              <a:rPr sz="1200" b="1" spc="-5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c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.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o</a:t>
            </a:r>
            <a:r>
              <a:rPr sz="1200" b="1" spc="-50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r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7"/>
              </a:rPr>
              <a:t>g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06521" y="291972"/>
            <a:ext cx="2012950" cy="903605"/>
            <a:chOff x="3406521" y="291972"/>
            <a:chExt cx="2012950" cy="903605"/>
          </a:xfrm>
        </p:grpSpPr>
        <p:sp>
          <p:nvSpPr>
            <p:cNvPr id="3" name="object 3"/>
            <p:cNvSpPr/>
            <p:nvPr/>
          </p:nvSpPr>
          <p:spPr>
            <a:xfrm>
              <a:off x="3406521" y="676402"/>
              <a:ext cx="2012950" cy="519430"/>
            </a:xfrm>
            <a:custGeom>
              <a:avLst/>
              <a:gdLst/>
              <a:ahLst/>
              <a:cxnLst/>
              <a:rect l="l" t="t" r="r" b="b"/>
              <a:pathLst>
                <a:path w="2012950" h="519430">
                  <a:moveTo>
                    <a:pt x="19303" y="0"/>
                  </a:moveTo>
                  <a:lnTo>
                    <a:pt x="0" y="429260"/>
                  </a:lnTo>
                  <a:lnTo>
                    <a:pt x="1993391" y="518922"/>
                  </a:lnTo>
                  <a:lnTo>
                    <a:pt x="2012695" y="89662"/>
                  </a:lnTo>
                  <a:lnTo>
                    <a:pt x="1930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76752" y="291972"/>
              <a:ext cx="1872107" cy="76873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8283575" y="6355372"/>
            <a:ext cx="459740" cy="354965"/>
            <a:chOff x="8283575" y="6355372"/>
            <a:chExt cx="459740" cy="354965"/>
          </a:xfrm>
        </p:grpSpPr>
        <p:sp>
          <p:nvSpPr>
            <p:cNvPr id="6" name="object 6"/>
            <p:cNvSpPr/>
            <p:nvPr/>
          </p:nvSpPr>
          <p:spPr>
            <a:xfrm>
              <a:off x="8283575" y="6355372"/>
              <a:ext cx="459740" cy="354965"/>
            </a:xfrm>
            <a:custGeom>
              <a:avLst/>
              <a:gdLst/>
              <a:ahLst/>
              <a:cxnLst/>
              <a:rect l="l" t="t" r="r" b="b"/>
              <a:pathLst>
                <a:path w="459740" h="354965">
                  <a:moveTo>
                    <a:pt x="418592" y="0"/>
                  </a:moveTo>
                  <a:lnTo>
                    <a:pt x="0" y="57518"/>
                  </a:lnTo>
                  <a:lnTo>
                    <a:pt x="40894" y="354596"/>
                  </a:lnTo>
                  <a:lnTo>
                    <a:pt x="459358" y="297065"/>
                  </a:lnTo>
                  <a:lnTo>
                    <a:pt x="418592" y="0"/>
                  </a:lnTo>
                  <a:close/>
                </a:path>
              </a:pathLst>
            </a:custGeom>
            <a:solidFill>
              <a:srgbClr val="009F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74202" y="6479349"/>
              <a:ext cx="79755" cy="10624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35940" y="1315338"/>
            <a:ext cx="6288405" cy="3049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Gill Sans MT"/>
                <a:cs typeface="Gill Sans MT"/>
              </a:rPr>
              <a:t>Wann?</a:t>
            </a:r>
            <a:r>
              <a:rPr sz="1600" spc="17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November</a:t>
            </a:r>
            <a:r>
              <a:rPr sz="1600" spc="70" dirty="0">
                <a:latin typeface="Gill Sans MT"/>
                <a:cs typeface="Gill Sans MT"/>
              </a:rPr>
              <a:t> </a:t>
            </a:r>
            <a:r>
              <a:rPr sz="1600" spc="80" dirty="0">
                <a:latin typeface="Gill Sans MT"/>
                <a:cs typeface="Gill Sans MT"/>
              </a:rPr>
              <a:t>2014 vom</a:t>
            </a:r>
            <a:r>
              <a:rPr sz="1600" spc="60" dirty="0">
                <a:latin typeface="Gill Sans MT"/>
                <a:cs typeface="Gill Sans MT"/>
              </a:rPr>
              <a:t> </a:t>
            </a:r>
            <a:r>
              <a:rPr sz="1600" spc="70" dirty="0">
                <a:latin typeface="Gill Sans MT"/>
                <a:cs typeface="Gill Sans MT"/>
              </a:rPr>
              <a:t>französischen</a:t>
            </a:r>
            <a:r>
              <a:rPr sz="1600" spc="6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Außenministerium</a:t>
            </a:r>
            <a:r>
              <a:rPr sz="1600" spc="55" dirty="0">
                <a:latin typeface="Gill Sans MT"/>
                <a:cs typeface="Gill Sans MT"/>
              </a:rPr>
              <a:t> </a:t>
            </a:r>
            <a:r>
              <a:rPr sz="1600" spc="35" dirty="0">
                <a:latin typeface="Gill Sans MT"/>
                <a:cs typeface="Gill Sans MT"/>
              </a:rPr>
              <a:t>gestartet</a:t>
            </a:r>
            <a:endParaRPr sz="1600" dirty="0">
              <a:latin typeface="Gill Sans MT"/>
              <a:cs typeface="Gill Sans MT"/>
            </a:endParaRPr>
          </a:p>
          <a:p>
            <a:pPr marL="12700" marR="490220">
              <a:lnSpc>
                <a:spcPts val="3650"/>
              </a:lnSpc>
              <a:spcBef>
                <a:spcPts val="409"/>
              </a:spcBef>
              <a:tabLst>
                <a:tab pos="648335" algn="l"/>
              </a:tabLst>
            </a:pPr>
            <a:r>
              <a:rPr sz="1600" spc="50" dirty="0">
                <a:latin typeface="Gill Sans MT"/>
                <a:cs typeface="Gill Sans MT"/>
              </a:rPr>
              <a:t>Was?</a:t>
            </a:r>
            <a:r>
              <a:rPr sz="1600" dirty="0">
                <a:latin typeface="Gill Sans MT"/>
                <a:cs typeface="Gill Sans MT"/>
              </a:rPr>
              <a:t>	</a:t>
            </a:r>
            <a:r>
              <a:rPr sz="1600" spc="-35" dirty="0">
                <a:latin typeface="Gill Sans MT"/>
                <a:cs typeface="Gill Sans MT"/>
              </a:rPr>
              <a:t>Network </a:t>
            </a:r>
            <a:r>
              <a:rPr sz="1600" spc="65" dirty="0">
                <a:latin typeface="Gill Sans MT"/>
                <a:cs typeface="Gill Sans MT"/>
              </a:rPr>
              <a:t>und</a:t>
            </a:r>
            <a:r>
              <a:rPr sz="1600" spc="-3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Onlineplattform</a:t>
            </a:r>
            <a:r>
              <a:rPr sz="1600" spc="-5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mit</a:t>
            </a:r>
            <a:r>
              <a:rPr sz="1600" spc="-30" dirty="0">
                <a:latin typeface="Gill Sans MT"/>
                <a:cs typeface="Gill Sans MT"/>
              </a:rPr>
              <a:t> </a:t>
            </a:r>
            <a:r>
              <a:rPr sz="1600" spc="75" dirty="0">
                <a:latin typeface="Gill Sans MT"/>
                <a:cs typeface="Gill Sans MT"/>
              </a:rPr>
              <a:t>Fokus</a:t>
            </a:r>
            <a:r>
              <a:rPr sz="1600" spc="-30" dirty="0">
                <a:latin typeface="Gill Sans MT"/>
                <a:cs typeface="Gill Sans MT"/>
              </a:rPr>
              <a:t> </a:t>
            </a:r>
            <a:r>
              <a:rPr sz="1600" spc="120" dirty="0">
                <a:latin typeface="Gill Sans MT"/>
                <a:cs typeface="Gill Sans MT"/>
              </a:rPr>
              <a:t>auf</a:t>
            </a:r>
            <a:r>
              <a:rPr sz="1600" spc="-20" dirty="0">
                <a:latin typeface="Gill Sans MT"/>
                <a:cs typeface="Gill Sans MT"/>
              </a:rPr>
              <a:t> </a:t>
            </a:r>
            <a:r>
              <a:rPr sz="1600" spc="50" dirty="0">
                <a:latin typeface="Gill Sans MT"/>
                <a:cs typeface="Gill Sans MT"/>
              </a:rPr>
              <a:t>Jobvermittlung </a:t>
            </a:r>
            <a:r>
              <a:rPr sz="1600" dirty="0">
                <a:latin typeface="Gill Sans MT"/>
                <a:cs typeface="Gill Sans MT"/>
              </a:rPr>
              <a:t>Warum?</a:t>
            </a:r>
            <a:r>
              <a:rPr sz="1600" spc="11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Halten</a:t>
            </a:r>
            <a:r>
              <a:rPr sz="1600" spc="5" dirty="0">
                <a:latin typeface="Gill Sans MT"/>
                <a:cs typeface="Gill Sans MT"/>
              </a:rPr>
              <a:t> </a:t>
            </a:r>
            <a:r>
              <a:rPr sz="1600" spc="90" dirty="0">
                <a:latin typeface="Gill Sans MT"/>
                <a:cs typeface="Gill Sans MT"/>
              </a:rPr>
              <a:t>Sie</a:t>
            </a:r>
            <a:r>
              <a:rPr sz="1600" spc="1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Ihre</a:t>
            </a:r>
            <a:r>
              <a:rPr sz="1600" spc="15" dirty="0">
                <a:latin typeface="Gill Sans MT"/>
                <a:cs typeface="Gill Sans MT"/>
              </a:rPr>
              <a:t> </a:t>
            </a:r>
            <a:r>
              <a:rPr sz="1600" spc="45" dirty="0">
                <a:latin typeface="Gill Sans MT"/>
                <a:cs typeface="Gill Sans MT"/>
              </a:rPr>
              <a:t>Verbindung</a:t>
            </a:r>
            <a:r>
              <a:rPr sz="1600" dirty="0">
                <a:latin typeface="Gill Sans MT"/>
                <a:cs typeface="Gill Sans MT"/>
              </a:rPr>
              <a:t> </a:t>
            </a:r>
            <a:r>
              <a:rPr sz="1600" spc="85" dirty="0">
                <a:latin typeface="Gill Sans MT"/>
                <a:cs typeface="Gill Sans MT"/>
              </a:rPr>
              <a:t>zu</a:t>
            </a:r>
            <a:r>
              <a:rPr sz="1600" spc="4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Frankreich</a:t>
            </a:r>
            <a:r>
              <a:rPr sz="1600" spc="10" dirty="0">
                <a:latin typeface="Gill Sans MT"/>
                <a:cs typeface="Gill Sans MT"/>
              </a:rPr>
              <a:t> </a:t>
            </a:r>
            <a:r>
              <a:rPr sz="1600" spc="40" dirty="0">
                <a:latin typeface="Gill Sans MT"/>
                <a:cs typeface="Gill Sans MT"/>
              </a:rPr>
              <a:t>aufrecht</a:t>
            </a:r>
            <a:endParaRPr sz="1600" dirty="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315"/>
              </a:spcBef>
            </a:pPr>
            <a:r>
              <a:rPr sz="1600" spc="65" dirty="0">
                <a:latin typeface="Gill Sans MT"/>
                <a:cs typeface="Gill Sans MT"/>
              </a:rPr>
              <a:t>und</a:t>
            </a:r>
            <a:r>
              <a:rPr sz="1600" spc="-2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fördern</a:t>
            </a:r>
            <a:r>
              <a:rPr sz="1600" spc="-40" dirty="0">
                <a:latin typeface="Gill Sans MT"/>
                <a:cs typeface="Gill Sans MT"/>
              </a:rPr>
              <a:t> </a:t>
            </a:r>
            <a:r>
              <a:rPr sz="1600" spc="90" dirty="0">
                <a:latin typeface="Gill Sans MT"/>
                <a:cs typeface="Gill Sans MT"/>
              </a:rPr>
              <a:t>Sie</a:t>
            </a:r>
            <a:r>
              <a:rPr sz="1600" spc="-45" dirty="0">
                <a:latin typeface="Gill Sans MT"/>
                <a:cs typeface="Gill Sans MT"/>
              </a:rPr>
              <a:t> </a:t>
            </a:r>
            <a:r>
              <a:rPr sz="1600" spc="140" dirty="0">
                <a:latin typeface="Gill Sans MT"/>
                <a:cs typeface="Gill Sans MT"/>
              </a:rPr>
              <a:t>das</a:t>
            </a:r>
            <a:r>
              <a:rPr sz="1600" spc="-2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Studieren</a:t>
            </a:r>
            <a:r>
              <a:rPr sz="1600" spc="-45" dirty="0">
                <a:latin typeface="Gill Sans MT"/>
                <a:cs typeface="Gill Sans MT"/>
              </a:rPr>
              <a:t> </a:t>
            </a:r>
            <a:r>
              <a:rPr sz="1600" spc="65" dirty="0">
                <a:latin typeface="Gill Sans MT"/>
                <a:cs typeface="Gill Sans MT"/>
              </a:rPr>
              <a:t>und</a:t>
            </a:r>
            <a:r>
              <a:rPr sz="1600" spc="-25" dirty="0">
                <a:latin typeface="Gill Sans MT"/>
                <a:cs typeface="Gill Sans MT"/>
              </a:rPr>
              <a:t> </a:t>
            </a:r>
            <a:r>
              <a:rPr sz="1600" spc="55" dirty="0">
                <a:latin typeface="Gill Sans MT"/>
                <a:cs typeface="Gill Sans MT"/>
              </a:rPr>
              <a:t>Forschen</a:t>
            </a:r>
            <a:r>
              <a:rPr sz="1600" spc="-30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in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-10" dirty="0">
                <a:latin typeface="Gill Sans MT"/>
                <a:cs typeface="Gill Sans MT"/>
              </a:rPr>
              <a:t>Frankreich</a:t>
            </a:r>
            <a:endParaRPr sz="16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50" dirty="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Gill Sans MT"/>
                <a:cs typeface="Gill Sans MT"/>
              </a:rPr>
              <a:t>bei</a:t>
            </a:r>
            <a:r>
              <a:rPr sz="1600" spc="204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internationalen</a:t>
            </a:r>
            <a:r>
              <a:rPr sz="1600" spc="135" dirty="0">
                <a:latin typeface="Gill Sans MT"/>
                <a:cs typeface="Gill Sans MT"/>
              </a:rPr>
              <a:t> </a:t>
            </a:r>
            <a:r>
              <a:rPr sz="1600" spc="-10" dirty="0">
                <a:latin typeface="Gill Sans MT"/>
                <a:cs typeface="Gill Sans MT"/>
              </a:rPr>
              <a:t>Student:innen</a:t>
            </a:r>
            <a:endParaRPr sz="1600" dirty="0">
              <a:latin typeface="Gill Sans MT"/>
              <a:cs typeface="Gill Sans MT"/>
            </a:endParaRPr>
          </a:p>
          <a:p>
            <a:pPr marL="12700" marR="1700530">
              <a:lnSpc>
                <a:spcPct val="190000"/>
              </a:lnSpc>
              <a:spcBef>
                <a:spcPts val="5"/>
              </a:spcBef>
              <a:tabLst>
                <a:tab pos="965200" algn="l"/>
              </a:tabLst>
            </a:pPr>
            <a:r>
              <a:rPr sz="1600" dirty="0">
                <a:latin typeface="Gill Sans MT"/>
                <a:cs typeface="Gill Sans MT"/>
              </a:rPr>
              <a:t>Für</a:t>
            </a:r>
            <a:r>
              <a:rPr sz="1600" spc="45" dirty="0">
                <a:latin typeface="Gill Sans MT"/>
                <a:cs typeface="Gill Sans MT"/>
              </a:rPr>
              <a:t> </a:t>
            </a:r>
            <a:r>
              <a:rPr sz="1600" spc="65" dirty="0">
                <a:latin typeface="Gill Sans MT"/>
                <a:cs typeface="Gill Sans MT"/>
              </a:rPr>
              <a:t>wen?</a:t>
            </a:r>
            <a:r>
              <a:rPr sz="1600" dirty="0">
                <a:latin typeface="Gill Sans MT"/>
                <a:cs typeface="Gill Sans MT"/>
              </a:rPr>
              <a:t>	</a:t>
            </a:r>
            <a:r>
              <a:rPr sz="1600" spc="75" dirty="0">
                <a:latin typeface="Gill Sans MT"/>
                <a:cs typeface="Gill Sans MT"/>
              </a:rPr>
              <a:t>Jeder,</a:t>
            </a:r>
            <a:r>
              <a:rPr sz="1600" spc="-6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der</a:t>
            </a:r>
            <a:r>
              <a:rPr sz="1600" spc="-50" dirty="0">
                <a:latin typeface="Gill Sans MT"/>
                <a:cs typeface="Gill Sans MT"/>
              </a:rPr>
              <a:t> </a:t>
            </a:r>
            <a:r>
              <a:rPr sz="1600" spc="60" dirty="0">
                <a:latin typeface="Gill Sans MT"/>
                <a:cs typeface="Gill Sans MT"/>
              </a:rPr>
              <a:t>außerhalb</a:t>
            </a:r>
            <a:r>
              <a:rPr sz="1600" spc="-65" dirty="0">
                <a:latin typeface="Gill Sans MT"/>
                <a:cs typeface="Gill Sans MT"/>
              </a:rPr>
              <a:t> </a:t>
            </a:r>
            <a:r>
              <a:rPr sz="1600" spc="45" dirty="0">
                <a:latin typeface="Gill Sans MT"/>
                <a:cs typeface="Gill Sans MT"/>
              </a:rPr>
              <a:t>Frankreichs</a:t>
            </a:r>
            <a:r>
              <a:rPr sz="1600" spc="-65" dirty="0">
                <a:latin typeface="Gill Sans MT"/>
                <a:cs typeface="Gill Sans MT"/>
              </a:rPr>
              <a:t> </a:t>
            </a:r>
            <a:r>
              <a:rPr sz="1600" dirty="0">
                <a:latin typeface="Gill Sans MT"/>
                <a:cs typeface="Gill Sans MT"/>
              </a:rPr>
              <a:t>lebt</a:t>
            </a:r>
            <a:r>
              <a:rPr sz="1600" spc="-60" dirty="0">
                <a:latin typeface="Gill Sans MT"/>
                <a:cs typeface="Gill Sans MT"/>
              </a:rPr>
              <a:t> </a:t>
            </a:r>
            <a:r>
              <a:rPr sz="1600" spc="40" dirty="0">
                <a:latin typeface="Gill Sans MT"/>
                <a:cs typeface="Gill Sans MT"/>
              </a:rPr>
              <a:t>und </a:t>
            </a:r>
            <a:r>
              <a:rPr sz="1600" spc="140" dirty="0">
                <a:latin typeface="Gill Sans MT"/>
                <a:cs typeface="Gill Sans MT"/>
              </a:rPr>
              <a:t>das</a:t>
            </a:r>
            <a:r>
              <a:rPr sz="1600" spc="-75" dirty="0">
                <a:latin typeface="Gill Sans MT"/>
                <a:cs typeface="Gill Sans MT"/>
              </a:rPr>
              <a:t> </a:t>
            </a:r>
            <a:r>
              <a:rPr sz="1600" spc="70" dirty="0">
                <a:latin typeface="Gill Sans MT"/>
                <a:cs typeface="Gill Sans MT"/>
              </a:rPr>
              <a:t>Hochschulsystem</a:t>
            </a:r>
            <a:r>
              <a:rPr sz="1600" spc="-100" dirty="0">
                <a:latin typeface="Gill Sans MT"/>
                <a:cs typeface="Gill Sans MT"/>
              </a:rPr>
              <a:t> </a:t>
            </a:r>
            <a:r>
              <a:rPr sz="1600" spc="45" dirty="0">
                <a:latin typeface="Gill Sans MT"/>
                <a:cs typeface="Gill Sans MT"/>
              </a:rPr>
              <a:t>Frankreichs</a:t>
            </a:r>
            <a:r>
              <a:rPr sz="1600" spc="-80" dirty="0">
                <a:latin typeface="Gill Sans MT"/>
                <a:cs typeface="Gill Sans MT"/>
              </a:rPr>
              <a:t> </a:t>
            </a:r>
            <a:r>
              <a:rPr sz="1600" spc="75" dirty="0">
                <a:latin typeface="Gill Sans MT"/>
                <a:cs typeface="Gill Sans MT"/>
              </a:rPr>
              <a:t>besucht</a:t>
            </a:r>
            <a:r>
              <a:rPr sz="1600" spc="-85" dirty="0">
                <a:latin typeface="Gill Sans MT"/>
                <a:cs typeface="Gill Sans MT"/>
              </a:rPr>
              <a:t> </a:t>
            </a:r>
            <a:r>
              <a:rPr sz="1600" spc="40" dirty="0">
                <a:latin typeface="Gill Sans MT"/>
                <a:cs typeface="Gill Sans MT"/>
              </a:rPr>
              <a:t>hat</a:t>
            </a:r>
            <a:endParaRPr sz="1600" dirty="0">
              <a:latin typeface="Gill Sans MT"/>
              <a:cs typeface="Gill Sans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447800" y="4437037"/>
            <a:ext cx="3637915" cy="1918335"/>
            <a:chOff x="1476247" y="4429378"/>
            <a:chExt cx="3637915" cy="1918335"/>
          </a:xfrm>
        </p:grpSpPr>
        <p:sp>
          <p:nvSpPr>
            <p:cNvPr id="10" name="object 10"/>
            <p:cNvSpPr/>
            <p:nvPr/>
          </p:nvSpPr>
          <p:spPr>
            <a:xfrm>
              <a:off x="1514347" y="4467478"/>
              <a:ext cx="3561715" cy="1842135"/>
            </a:xfrm>
            <a:custGeom>
              <a:avLst/>
              <a:gdLst/>
              <a:ahLst/>
              <a:cxnLst/>
              <a:rect l="l" t="t" r="r" b="b"/>
              <a:pathLst>
                <a:path w="3561715" h="1842135">
                  <a:moveTo>
                    <a:pt x="3406013" y="0"/>
                  </a:moveTo>
                  <a:lnTo>
                    <a:pt x="0" y="357251"/>
                  </a:lnTo>
                  <a:lnTo>
                    <a:pt x="155702" y="1841842"/>
                  </a:lnTo>
                  <a:lnTo>
                    <a:pt x="3561715" y="1484515"/>
                  </a:lnTo>
                  <a:lnTo>
                    <a:pt x="3406013" y="0"/>
                  </a:lnTo>
                  <a:close/>
                </a:path>
              </a:pathLst>
            </a:custGeom>
            <a:solidFill>
              <a:srgbClr val="DF0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14347" y="4467478"/>
              <a:ext cx="3561715" cy="1842135"/>
            </a:xfrm>
            <a:custGeom>
              <a:avLst/>
              <a:gdLst/>
              <a:ahLst/>
              <a:cxnLst/>
              <a:rect l="l" t="t" r="r" b="b"/>
              <a:pathLst>
                <a:path w="3561715" h="1842135">
                  <a:moveTo>
                    <a:pt x="0" y="357251"/>
                  </a:moveTo>
                  <a:lnTo>
                    <a:pt x="3406013" y="0"/>
                  </a:lnTo>
                  <a:lnTo>
                    <a:pt x="3561715" y="1484515"/>
                  </a:lnTo>
                  <a:lnTo>
                    <a:pt x="155702" y="1841842"/>
                  </a:lnTo>
                  <a:lnTo>
                    <a:pt x="0" y="357251"/>
                  </a:lnTo>
                </a:path>
              </a:pathLst>
            </a:custGeom>
            <a:ln w="76200">
              <a:solidFill>
                <a:srgbClr val="DF0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20392" y="4871846"/>
              <a:ext cx="530987" cy="14554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431922" y="4849621"/>
              <a:ext cx="59690" cy="69215"/>
            </a:xfrm>
            <a:custGeom>
              <a:avLst/>
              <a:gdLst/>
              <a:ahLst/>
              <a:cxnLst/>
              <a:rect l="l" t="t" r="r" b="b"/>
              <a:pathLst>
                <a:path w="59689" h="69214">
                  <a:moveTo>
                    <a:pt x="13297" y="37681"/>
                  </a:moveTo>
                  <a:lnTo>
                    <a:pt x="12445" y="38988"/>
                  </a:lnTo>
                  <a:lnTo>
                    <a:pt x="680" y="40365"/>
                  </a:lnTo>
                  <a:lnTo>
                    <a:pt x="21843" y="68706"/>
                  </a:lnTo>
                  <a:lnTo>
                    <a:pt x="32003" y="67563"/>
                  </a:lnTo>
                  <a:lnTo>
                    <a:pt x="13297" y="37681"/>
                  </a:lnTo>
                  <a:close/>
                </a:path>
                <a:path w="59689" h="69214">
                  <a:moveTo>
                    <a:pt x="36764" y="35308"/>
                  </a:moveTo>
                  <a:lnTo>
                    <a:pt x="35940" y="36575"/>
                  </a:lnTo>
                  <a:lnTo>
                    <a:pt x="24061" y="37966"/>
                  </a:lnTo>
                  <a:lnTo>
                    <a:pt x="45212" y="66166"/>
                  </a:lnTo>
                  <a:lnTo>
                    <a:pt x="55371" y="65150"/>
                  </a:lnTo>
                  <a:lnTo>
                    <a:pt x="36764" y="35308"/>
                  </a:lnTo>
                  <a:close/>
                </a:path>
                <a:path w="59689" h="69214">
                  <a:moveTo>
                    <a:pt x="487" y="40106"/>
                  </a:moveTo>
                  <a:lnTo>
                    <a:pt x="507" y="40385"/>
                  </a:lnTo>
                  <a:lnTo>
                    <a:pt x="680" y="40365"/>
                  </a:lnTo>
                  <a:lnTo>
                    <a:pt x="487" y="40106"/>
                  </a:lnTo>
                  <a:close/>
                </a:path>
                <a:path w="59689" h="69214">
                  <a:moveTo>
                    <a:pt x="11810" y="35305"/>
                  </a:moveTo>
                  <a:lnTo>
                    <a:pt x="681" y="36383"/>
                  </a:lnTo>
                  <a:lnTo>
                    <a:pt x="253" y="36956"/>
                  </a:lnTo>
                  <a:lnTo>
                    <a:pt x="487" y="40106"/>
                  </a:lnTo>
                  <a:lnTo>
                    <a:pt x="680" y="40365"/>
                  </a:lnTo>
                  <a:lnTo>
                    <a:pt x="12445" y="38988"/>
                  </a:lnTo>
                  <a:lnTo>
                    <a:pt x="13297" y="37681"/>
                  </a:lnTo>
                  <a:lnTo>
                    <a:pt x="11810" y="35305"/>
                  </a:lnTo>
                  <a:close/>
                </a:path>
                <a:path w="59689" h="69214">
                  <a:moveTo>
                    <a:pt x="681" y="36383"/>
                  </a:moveTo>
                  <a:lnTo>
                    <a:pt x="0" y="36448"/>
                  </a:lnTo>
                  <a:lnTo>
                    <a:pt x="126" y="39623"/>
                  </a:lnTo>
                  <a:lnTo>
                    <a:pt x="487" y="40106"/>
                  </a:lnTo>
                  <a:lnTo>
                    <a:pt x="253" y="36956"/>
                  </a:lnTo>
                  <a:lnTo>
                    <a:pt x="681" y="36383"/>
                  </a:lnTo>
                  <a:close/>
                </a:path>
                <a:path w="59689" h="69214">
                  <a:moveTo>
                    <a:pt x="35178" y="32765"/>
                  </a:moveTo>
                  <a:lnTo>
                    <a:pt x="24088" y="33958"/>
                  </a:lnTo>
                  <a:lnTo>
                    <a:pt x="23749" y="34416"/>
                  </a:lnTo>
                  <a:lnTo>
                    <a:pt x="23948" y="37210"/>
                  </a:lnTo>
                  <a:lnTo>
                    <a:pt x="24061" y="37966"/>
                  </a:lnTo>
                  <a:lnTo>
                    <a:pt x="35940" y="36575"/>
                  </a:lnTo>
                  <a:lnTo>
                    <a:pt x="36762" y="35305"/>
                  </a:lnTo>
                  <a:lnTo>
                    <a:pt x="35178" y="32765"/>
                  </a:lnTo>
                  <a:close/>
                </a:path>
                <a:path w="59689" h="69214">
                  <a:moveTo>
                    <a:pt x="24088" y="33958"/>
                  </a:moveTo>
                  <a:lnTo>
                    <a:pt x="23368" y="34035"/>
                  </a:lnTo>
                  <a:lnTo>
                    <a:pt x="23494" y="37210"/>
                  </a:lnTo>
                  <a:lnTo>
                    <a:pt x="23996" y="37879"/>
                  </a:lnTo>
                  <a:lnTo>
                    <a:pt x="23749" y="34416"/>
                  </a:lnTo>
                  <a:lnTo>
                    <a:pt x="24088" y="33958"/>
                  </a:lnTo>
                  <a:close/>
                </a:path>
                <a:path w="59689" h="69214">
                  <a:moveTo>
                    <a:pt x="14845" y="35305"/>
                  </a:moveTo>
                  <a:lnTo>
                    <a:pt x="11810" y="35305"/>
                  </a:lnTo>
                  <a:lnTo>
                    <a:pt x="13297" y="37681"/>
                  </a:lnTo>
                  <a:lnTo>
                    <a:pt x="14845" y="35305"/>
                  </a:lnTo>
                  <a:close/>
                </a:path>
                <a:path w="59689" h="69214">
                  <a:moveTo>
                    <a:pt x="36194" y="2539"/>
                  </a:moveTo>
                  <a:lnTo>
                    <a:pt x="25145" y="3555"/>
                  </a:lnTo>
                  <a:lnTo>
                    <a:pt x="681" y="36383"/>
                  </a:lnTo>
                  <a:lnTo>
                    <a:pt x="11810" y="35305"/>
                  </a:lnTo>
                  <a:lnTo>
                    <a:pt x="14845" y="35305"/>
                  </a:lnTo>
                  <a:lnTo>
                    <a:pt x="36194" y="2539"/>
                  </a:lnTo>
                  <a:close/>
                </a:path>
                <a:path w="59689" h="69214">
                  <a:moveTo>
                    <a:pt x="38414" y="32765"/>
                  </a:moveTo>
                  <a:lnTo>
                    <a:pt x="35178" y="32765"/>
                  </a:lnTo>
                  <a:lnTo>
                    <a:pt x="36764" y="35308"/>
                  </a:lnTo>
                  <a:lnTo>
                    <a:pt x="38414" y="32765"/>
                  </a:lnTo>
                  <a:close/>
                </a:path>
                <a:path w="59689" h="69214">
                  <a:moveTo>
                    <a:pt x="59689" y="0"/>
                  </a:moveTo>
                  <a:lnTo>
                    <a:pt x="48513" y="1015"/>
                  </a:lnTo>
                  <a:lnTo>
                    <a:pt x="24088" y="33958"/>
                  </a:lnTo>
                  <a:lnTo>
                    <a:pt x="35178" y="32765"/>
                  </a:lnTo>
                  <a:lnTo>
                    <a:pt x="38414" y="32765"/>
                  </a:lnTo>
                  <a:lnTo>
                    <a:pt x="59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7120" y="4681473"/>
              <a:ext cx="232813" cy="13157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8586" y="4578222"/>
              <a:ext cx="3268853" cy="129169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69619" y="5275833"/>
              <a:ext cx="695247" cy="7248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15666" y="5779617"/>
              <a:ext cx="495300" cy="149059"/>
            </a:xfrm>
            <a:prstGeom prst="rect">
              <a:avLst/>
            </a:prstGeom>
          </p:spPr>
        </p:pic>
      </p:grpSp>
      <p:pic>
        <p:nvPicPr>
          <p:cNvPr id="20" name="object 11">
            <a:extLst>
              <a:ext uri="{FF2B5EF4-FFF2-40B4-BE49-F238E27FC236}">
                <a16:creationId xmlns:a16="http://schemas.microsoft.com/office/drawing/2014/main" id="{C0A58A89-788F-77A9-EFB5-E21B279E5CDD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263513" y="2515184"/>
            <a:ext cx="4959603" cy="3485488"/>
          </a:xfrm>
          <a:prstGeom prst="rect">
            <a:avLst/>
          </a:prstGeom>
        </p:spPr>
      </p:pic>
      <p:sp>
        <p:nvSpPr>
          <p:cNvPr id="21" name="object 10">
            <a:extLst>
              <a:ext uri="{FF2B5EF4-FFF2-40B4-BE49-F238E27FC236}">
                <a16:creationId xmlns:a16="http://schemas.microsoft.com/office/drawing/2014/main" id="{8D13E41F-02B1-D88E-9FFA-131AD13AEB2A}"/>
              </a:ext>
            </a:extLst>
          </p:cNvPr>
          <p:cNvSpPr txBox="1"/>
          <p:nvPr/>
        </p:nvSpPr>
        <p:spPr>
          <a:xfrm>
            <a:off x="7760969" y="2158299"/>
            <a:ext cx="1964689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u="sng" spc="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MT"/>
                <a:cs typeface="Gill Sans MT"/>
                <a:hlinkClick r:id="rId10"/>
              </a:rPr>
              <a:t>www.francealumni.de</a:t>
            </a:r>
            <a:endParaRPr sz="16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F3830D8-8285-6D50-6FD3-5EB17A25E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133"/>
            <a:ext cx="6934200" cy="685686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6D40785-7C7D-41E9-02C5-A75922BF0C16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dirty="0"/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F229BDED-C2BD-B4D9-ACA4-FF5BCF5BABEF}"/>
              </a:ext>
            </a:extLst>
          </p:cNvPr>
          <p:cNvSpPr txBox="1"/>
          <p:nvPr/>
        </p:nvSpPr>
        <p:spPr>
          <a:xfrm>
            <a:off x="-457200" y="1983946"/>
            <a:ext cx="6288405" cy="30309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de-DE" sz="3200" dirty="0">
                <a:solidFill>
                  <a:srgbClr val="FF0000"/>
                </a:solidFill>
                <a:latin typeface="Gill Sans MT"/>
                <a:cs typeface="Gill Sans MT"/>
              </a:rPr>
              <a:t>Fotowettbewerb 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de-DE" sz="3200" dirty="0">
                <a:solidFill>
                  <a:srgbClr val="FF0000"/>
                </a:solidFill>
                <a:latin typeface="Gill Sans MT"/>
                <a:cs typeface="Gill Sans MT"/>
              </a:rPr>
              <a:t>der Erasmus-Studierenden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endParaRPr lang="de-DE" sz="3200" dirty="0">
              <a:solidFill>
                <a:srgbClr val="FF0000"/>
              </a:solidFill>
              <a:latin typeface="Gill Sans MT"/>
              <a:cs typeface="Gill Sans MT"/>
            </a:endParaRP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endParaRPr lang="de-DE" sz="3200" dirty="0">
              <a:solidFill>
                <a:srgbClr val="FF0000"/>
              </a:solidFill>
              <a:latin typeface="Gill Sans MT"/>
              <a:cs typeface="Gill Sans MT"/>
            </a:endParaRP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endParaRPr lang="de-DE" sz="3200" dirty="0">
              <a:solidFill>
                <a:srgbClr val="FF0000"/>
              </a:solidFill>
              <a:latin typeface="Gill Sans MT"/>
              <a:cs typeface="Gill Sans MT"/>
            </a:endParaRP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de-DE" sz="3200" dirty="0">
                <a:solidFill>
                  <a:schemeClr val="tx2"/>
                </a:solidFill>
                <a:latin typeface="Gill Sans MT"/>
                <a:cs typeface="Gill Sans MT"/>
              </a:rPr>
              <a:t>@campusfrancedeutschland</a:t>
            </a:r>
            <a:endParaRPr sz="3200" dirty="0">
              <a:solidFill>
                <a:schemeClr val="tx2"/>
              </a:solidFill>
              <a:latin typeface="Gill Sans MT"/>
              <a:cs typeface="Gill Sans MT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9003A96-FC51-98F5-1028-1303D25FC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381759"/>
            <a:ext cx="778831" cy="7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591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5133975"/>
            <a:chOff x="0" y="0"/>
            <a:chExt cx="12192000" cy="5133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5899" y="0"/>
              <a:ext cx="8315325" cy="5133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105024" cy="51339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125" y="0"/>
              <a:ext cx="638175" cy="51339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28649" cy="51339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82175" y="0"/>
              <a:ext cx="1000125" cy="51339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06100" y="0"/>
              <a:ext cx="1485900" cy="51339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33674" y="2505075"/>
              <a:ext cx="2019300" cy="22479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7149" y="114299"/>
              <a:ext cx="800100" cy="685800"/>
            </a:xfrm>
            <a:custGeom>
              <a:avLst/>
              <a:gdLst/>
              <a:ahLst/>
              <a:cxnLst/>
              <a:rect l="l" t="t" r="r" b="b"/>
              <a:pathLst>
                <a:path w="800100" h="685800">
                  <a:moveTo>
                    <a:pt x="685800" y="402971"/>
                  </a:moveTo>
                  <a:lnTo>
                    <a:pt x="400050" y="131445"/>
                  </a:lnTo>
                  <a:lnTo>
                    <a:pt x="114300" y="402971"/>
                  </a:lnTo>
                  <a:lnTo>
                    <a:pt x="114300" y="685800"/>
                  </a:lnTo>
                  <a:lnTo>
                    <a:pt x="342900" y="685800"/>
                  </a:lnTo>
                  <a:lnTo>
                    <a:pt x="342900" y="447675"/>
                  </a:lnTo>
                  <a:lnTo>
                    <a:pt x="457200" y="447675"/>
                  </a:lnTo>
                  <a:lnTo>
                    <a:pt x="457200" y="685800"/>
                  </a:lnTo>
                  <a:lnTo>
                    <a:pt x="685800" y="685800"/>
                  </a:lnTo>
                  <a:lnTo>
                    <a:pt x="685800" y="402971"/>
                  </a:lnTo>
                  <a:close/>
                </a:path>
                <a:path w="800100" h="685800">
                  <a:moveTo>
                    <a:pt x="800100" y="381000"/>
                  </a:moveTo>
                  <a:lnTo>
                    <a:pt x="400050" y="0"/>
                  </a:lnTo>
                  <a:lnTo>
                    <a:pt x="0" y="381000"/>
                  </a:lnTo>
                  <a:lnTo>
                    <a:pt x="42862" y="417195"/>
                  </a:lnTo>
                  <a:lnTo>
                    <a:pt x="400050" y="78105"/>
                  </a:lnTo>
                  <a:lnTo>
                    <a:pt x="757237" y="417195"/>
                  </a:lnTo>
                  <a:lnTo>
                    <a:pt x="800100" y="381000"/>
                  </a:lnTo>
                  <a:close/>
                </a:path>
              </a:pathLst>
            </a:custGeom>
            <a:solidFill>
              <a:srgbClr val="9103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448800" y="5362575"/>
            <a:ext cx="2476500" cy="476250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27940" rIns="0" bIns="0" rtlCol="0">
            <a:spAutoFit/>
          </a:bodyPr>
          <a:lstStyle/>
          <a:p>
            <a:pPr marL="102870">
              <a:lnSpc>
                <a:spcPct val="100000"/>
              </a:lnSpc>
              <a:spcBef>
                <a:spcPts val="22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Wir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sind</a:t>
            </a:r>
            <a:r>
              <a:rPr sz="2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immer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906000" y="5991225"/>
            <a:ext cx="2019300" cy="457200"/>
          </a:xfrm>
          <a:prstGeom prst="rect">
            <a:avLst/>
          </a:prstGeom>
          <a:solidFill>
            <a:srgbClr val="D94E4A"/>
          </a:solidFill>
        </p:spPr>
        <p:txBody>
          <a:bodyPr vert="horz" wrap="square" lIns="0" tIns="19685" rIns="0" bIns="0" rtlCol="0">
            <a:spAutoFit/>
          </a:bodyPr>
          <a:lstStyle/>
          <a:p>
            <a:pPr marL="112395">
              <a:lnSpc>
                <a:spcPct val="100000"/>
              </a:lnSpc>
              <a:spcBef>
                <a:spcPts val="15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für Euch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da!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91400" y="5338026"/>
            <a:ext cx="1886585" cy="118554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sz="1550" b="1" spc="-10" dirty="0">
                <a:solidFill>
                  <a:srgbClr val="910320"/>
                </a:solidFill>
                <a:latin typeface="Calibri"/>
                <a:cs typeface="Calibri"/>
              </a:rPr>
              <a:t>Berlin</a:t>
            </a:r>
            <a:endParaRPr sz="1550" dirty="0">
              <a:latin typeface="Calibri"/>
              <a:cs typeface="Calibri"/>
            </a:endParaRPr>
          </a:p>
          <a:p>
            <a:pPr marL="269875" marR="241935" algn="ctr">
              <a:lnSpc>
                <a:spcPts val="1730"/>
              </a:lnSpc>
              <a:spcBef>
                <a:spcPts val="25"/>
              </a:spcBef>
            </a:pPr>
            <a:r>
              <a:rPr sz="1200" dirty="0">
                <a:latin typeface="Calibri"/>
                <a:cs typeface="Calibri"/>
              </a:rPr>
              <a:t>Institut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français</a:t>
            </a:r>
            <a:r>
              <a:rPr sz="1200" spc="-10" dirty="0">
                <a:latin typeface="Calibri"/>
                <a:cs typeface="Calibri"/>
              </a:rPr>
              <a:t> Berlin </a:t>
            </a:r>
            <a:r>
              <a:rPr sz="1200" spc="-20" dirty="0">
                <a:latin typeface="Calibri"/>
                <a:cs typeface="Calibri"/>
              </a:rPr>
              <a:t>Kurfürstendamm</a:t>
            </a:r>
            <a:r>
              <a:rPr sz="1200" spc="7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211</a:t>
            </a:r>
            <a:endParaRPr sz="1200" dirty="0">
              <a:latin typeface="Calibri"/>
              <a:cs typeface="Calibri"/>
            </a:endParaRPr>
          </a:p>
          <a:p>
            <a:pPr marL="12065" marR="5080" algn="ctr">
              <a:lnSpc>
                <a:spcPts val="1800"/>
              </a:lnSpc>
            </a:pPr>
            <a:r>
              <a:rPr sz="12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info.berlin@campusfrance.org</a:t>
            </a:r>
            <a:r>
              <a:rPr sz="1200" spc="-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030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885 902 </a:t>
            </a:r>
            <a:r>
              <a:rPr sz="1200" spc="-20" dirty="0">
                <a:latin typeface="Calibri"/>
                <a:cs typeface="Calibri"/>
              </a:rPr>
              <a:t>85/6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771F7DD-32E9-0322-034F-3ECBEA6D8C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68" y="2895600"/>
            <a:ext cx="1550027" cy="1550027"/>
          </a:xfrm>
          <a:prstGeom prst="rect">
            <a:avLst/>
          </a:prstGeom>
        </p:spPr>
      </p:pic>
      <p:sp>
        <p:nvSpPr>
          <p:cNvPr id="19" name="object 16">
            <a:extLst>
              <a:ext uri="{FF2B5EF4-FFF2-40B4-BE49-F238E27FC236}">
                <a16:creationId xmlns:a16="http://schemas.microsoft.com/office/drawing/2014/main" id="{12C42B45-C64A-7BE1-AF05-E4CEAC05EE07}"/>
              </a:ext>
            </a:extLst>
          </p:cNvPr>
          <p:cNvSpPr txBox="1"/>
          <p:nvPr/>
        </p:nvSpPr>
        <p:spPr>
          <a:xfrm>
            <a:off x="969968" y="2282471"/>
            <a:ext cx="1647825" cy="384529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24130" rIns="0" bIns="0" rtlCol="0">
            <a:spAutoFit/>
          </a:bodyPr>
          <a:lstStyle/>
          <a:p>
            <a:pPr marL="102870" algn="ctr">
              <a:lnSpc>
                <a:spcPts val="2870"/>
              </a:lnSpc>
              <a:spcBef>
                <a:spcPts val="190"/>
              </a:spcBef>
            </a:pPr>
            <a:r>
              <a:rPr lang="de-DE" sz="2400" b="1" dirty="0">
                <a:solidFill>
                  <a:srgbClr val="FFFFFF"/>
                </a:solidFill>
                <a:latin typeface="Calibri"/>
                <a:cs typeface="Calibri"/>
              </a:rPr>
              <a:t>Instagram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8CE5202B-6F5B-4BD2-340C-95D012D458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083" y="2931992"/>
            <a:ext cx="1546264" cy="1546264"/>
          </a:xfrm>
          <a:prstGeom prst="rect">
            <a:avLst/>
          </a:prstGeom>
        </p:spPr>
      </p:pic>
      <p:sp>
        <p:nvSpPr>
          <p:cNvPr id="22" name="object 16">
            <a:extLst>
              <a:ext uri="{FF2B5EF4-FFF2-40B4-BE49-F238E27FC236}">
                <a16:creationId xmlns:a16="http://schemas.microsoft.com/office/drawing/2014/main" id="{5FF9F5CE-0DDD-01E8-EC55-FB58D9B153C8}"/>
              </a:ext>
            </a:extLst>
          </p:cNvPr>
          <p:cNvSpPr txBox="1"/>
          <p:nvPr/>
        </p:nvSpPr>
        <p:spPr>
          <a:xfrm>
            <a:off x="5060303" y="2312810"/>
            <a:ext cx="1647825" cy="384529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24130" rIns="0" bIns="0" rtlCol="0">
            <a:spAutoFit/>
          </a:bodyPr>
          <a:lstStyle/>
          <a:p>
            <a:pPr marL="102870" algn="ctr">
              <a:lnSpc>
                <a:spcPts val="2870"/>
              </a:lnSpc>
              <a:spcBef>
                <a:spcPts val="190"/>
              </a:spcBef>
            </a:pPr>
            <a:r>
              <a:rPr lang="de-DE" sz="2400" b="1" dirty="0" err="1">
                <a:solidFill>
                  <a:srgbClr val="FFFFFF"/>
                </a:solidFill>
                <a:latin typeface="Calibri"/>
                <a:cs typeface="Calibri"/>
              </a:rPr>
              <a:t>Linkedin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2" name="object 16">
            <a:extLst>
              <a:ext uri="{FF2B5EF4-FFF2-40B4-BE49-F238E27FC236}">
                <a16:creationId xmlns:a16="http://schemas.microsoft.com/office/drawing/2014/main" id="{CB5D4B5B-792A-671B-AC07-1FFB395974EC}"/>
              </a:ext>
            </a:extLst>
          </p:cNvPr>
          <p:cNvSpPr txBox="1"/>
          <p:nvPr/>
        </p:nvSpPr>
        <p:spPr>
          <a:xfrm>
            <a:off x="9082087" y="2374722"/>
            <a:ext cx="1647825" cy="384529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24130" rIns="0" bIns="0" rtlCol="0">
            <a:spAutoFit/>
          </a:bodyPr>
          <a:lstStyle/>
          <a:p>
            <a:pPr marL="102870" algn="ctr">
              <a:lnSpc>
                <a:spcPts val="2870"/>
              </a:lnSpc>
              <a:spcBef>
                <a:spcPts val="190"/>
              </a:spcBef>
            </a:pPr>
            <a:r>
              <a:rPr lang="de-DE" sz="2400" b="1" dirty="0">
                <a:solidFill>
                  <a:srgbClr val="FFFFFF"/>
                </a:solidFill>
                <a:latin typeface="Calibri"/>
                <a:cs typeface="Calibri"/>
              </a:rPr>
              <a:t>Facebook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EEB230B6-9F34-B94C-C874-42F0AAC5CB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867" y="2899363"/>
            <a:ext cx="1546264" cy="1546264"/>
          </a:xfrm>
          <a:prstGeom prst="rect">
            <a:avLst/>
          </a:prstGeom>
        </p:spPr>
      </p:pic>
      <p:sp>
        <p:nvSpPr>
          <p:cNvPr id="35" name="object 16">
            <a:extLst>
              <a:ext uri="{FF2B5EF4-FFF2-40B4-BE49-F238E27FC236}">
                <a16:creationId xmlns:a16="http://schemas.microsoft.com/office/drawing/2014/main" id="{C4A489EC-AC75-9828-594E-D2FE109883E2}"/>
              </a:ext>
            </a:extLst>
          </p:cNvPr>
          <p:cNvSpPr txBox="1"/>
          <p:nvPr/>
        </p:nvSpPr>
        <p:spPr>
          <a:xfrm>
            <a:off x="3950122" y="796824"/>
            <a:ext cx="3669878" cy="547009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24130" rIns="0" bIns="0" rtlCol="0">
            <a:spAutoFit/>
          </a:bodyPr>
          <a:lstStyle/>
          <a:p>
            <a:pPr marL="102870">
              <a:lnSpc>
                <a:spcPts val="2870"/>
              </a:lnSpc>
              <a:spcBef>
                <a:spcPts val="190"/>
              </a:spcBef>
            </a:pPr>
            <a:r>
              <a:rPr lang="de-DE" sz="7200" b="1" spc="-10" dirty="0">
                <a:solidFill>
                  <a:srgbClr val="FFFFFF"/>
                </a:solidFill>
                <a:latin typeface="Calibri"/>
                <a:cs typeface="Calibri"/>
              </a:rPr>
              <a:t>Folgt uns</a:t>
            </a:r>
            <a:endParaRPr sz="7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6219825"/>
            <a:ext cx="12192000" cy="638175"/>
          </a:xfrm>
          <a:custGeom>
            <a:avLst/>
            <a:gdLst/>
            <a:ahLst/>
            <a:cxnLst/>
            <a:rect l="l" t="t" r="r" b="b"/>
            <a:pathLst>
              <a:path w="12192000" h="638175">
                <a:moveTo>
                  <a:pt x="12192000" y="0"/>
                </a:moveTo>
                <a:lnTo>
                  <a:pt x="0" y="0"/>
                </a:lnTo>
                <a:lnTo>
                  <a:pt x="0" y="638175"/>
                </a:lnTo>
                <a:lnTo>
                  <a:pt x="12192000" y="638175"/>
                </a:lnTo>
                <a:lnTo>
                  <a:pt x="12192000" y="0"/>
                </a:lnTo>
                <a:close/>
              </a:path>
            </a:pathLst>
          </a:custGeom>
          <a:solidFill>
            <a:srgbClr val="9103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742950" cy="1457325"/>
          </a:xfrm>
          <a:custGeom>
            <a:avLst/>
            <a:gdLst/>
            <a:ahLst/>
            <a:cxnLst/>
            <a:rect l="l" t="t" r="r" b="b"/>
            <a:pathLst>
              <a:path w="742950" h="1457325">
                <a:moveTo>
                  <a:pt x="19290" y="0"/>
                </a:moveTo>
                <a:lnTo>
                  <a:pt x="6251" y="0"/>
                </a:lnTo>
                <a:lnTo>
                  <a:pt x="0" y="5969"/>
                </a:lnTo>
                <a:lnTo>
                  <a:pt x="0" y="1457071"/>
                </a:lnTo>
                <a:lnTo>
                  <a:pt x="742835" y="741807"/>
                </a:lnTo>
                <a:lnTo>
                  <a:pt x="19290" y="0"/>
                </a:lnTo>
                <a:close/>
              </a:path>
            </a:pathLst>
          </a:custGeom>
          <a:solidFill>
            <a:srgbClr val="FF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5564" y="422655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910320"/>
                </a:solidFill>
                <a:latin typeface="Calibri"/>
                <a:cs typeface="Calibri"/>
              </a:rPr>
              <a:t>3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764014" y="6667575"/>
            <a:ext cx="2209800" cy="9525"/>
          </a:xfrm>
          <a:custGeom>
            <a:avLst/>
            <a:gdLst/>
            <a:ahLst/>
            <a:cxnLst/>
            <a:rect l="l" t="t" r="r" b="b"/>
            <a:pathLst>
              <a:path w="2209800" h="9525">
                <a:moveTo>
                  <a:pt x="2209800" y="0"/>
                </a:moveTo>
                <a:lnTo>
                  <a:pt x="0" y="0"/>
                </a:lnTo>
                <a:lnTo>
                  <a:pt x="0" y="9525"/>
                </a:lnTo>
                <a:lnTo>
                  <a:pt x="2209800" y="9525"/>
                </a:lnTo>
                <a:lnTo>
                  <a:pt x="22098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216515" y="6327780"/>
            <a:ext cx="1782445" cy="2120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58680" y="6441430"/>
            <a:ext cx="2238375" cy="248786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www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all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em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gn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c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m</a:t>
            </a:r>
            <a:r>
              <a:rPr sz="1200" b="1" spc="-64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p</a:t>
            </a:r>
            <a:r>
              <a:rPr sz="1200" b="1" spc="-3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s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f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r</a:t>
            </a:r>
            <a:r>
              <a:rPr sz="1200" b="1" spc="-7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n</a:t>
            </a:r>
            <a:r>
              <a:rPr sz="1200" b="1" spc="-5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c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o</a:t>
            </a:r>
            <a:r>
              <a:rPr sz="1200" b="1" spc="-5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r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g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22500" y="521718"/>
            <a:ext cx="7162800" cy="748282"/>
          </a:xfrm>
          <a:prstGeom prst="rect">
            <a:avLst/>
          </a:prstGeom>
          <a:solidFill>
            <a:srgbClr val="D94E4A"/>
          </a:solidFill>
        </p:spPr>
        <p:txBody>
          <a:bodyPr vert="horz" wrap="square" lIns="0" tIns="952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75"/>
              </a:spcBef>
            </a:pPr>
            <a:r>
              <a:rPr lang="de-DE" sz="2400" b="1" dirty="0">
                <a:solidFill>
                  <a:srgbClr val="FFFFFF"/>
                </a:solidFill>
                <a:latin typeface="Calibri"/>
                <a:cs typeface="Calibri"/>
              </a:rPr>
              <a:t>Willst du mit den Studierenden im Kontakt gesetzt werden, die in dieselbe Stadt ziehen?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2C4CFF8-05CC-253D-D123-90F8DA80C5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752600"/>
            <a:ext cx="3683000" cy="3683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981A1B0-AB7A-1644-C1E7-0AE9992F95BD}"/>
              </a:ext>
            </a:extLst>
          </p:cNvPr>
          <p:cNvSpPr txBox="1"/>
          <p:nvPr/>
        </p:nvSpPr>
        <p:spPr>
          <a:xfrm>
            <a:off x="2664460" y="5458380"/>
            <a:ext cx="6863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https://www.institutfrancais.de/form/seminaire-de-preparation</a:t>
            </a:r>
          </a:p>
        </p:txBody>
      </p:sp>
    </p:spTree>
    <p:extLst>
      <p:ext uri="{BB962C8B-B14F-4D97-AF65-F5344CB8AC3E}">
        <p14:creationId xmlns:p14="http://schemas.microsoft.com/office/powerpoint/2010/main" val="23097061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286130" rIns="0" bIns="0" rtlCol="0">
            <a:spAutoFit/>
          </a:bodyPr>
          <a:lstStyle/>
          <a:p>
            <a:pPr marL="1760855">
              <a:lnSpc>
                <a:spcPct val="100000"/>
              </a:lnSpc>
              <a:spcBef>
                <a:spcPts val="105"/>
              </a:spcBef>
            </a:pPr>
            <a:r>
              <a:rPr lang="fr-FR" spc="-40" dirty="0"/>
              <a:t>QUIIIIIZZZZZ</a:t>
            </a:r>
            <a:endParaRPr spc="-50" dirty="0">
              <a:hlinkClick r:id="rId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894316" y="2530475"/>
            <a:ext cx="644525" cy="14909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9600" spc="5" dirty="0">
                <a:solidFill>
                  <a:srgbClr val="910320"/>
                </a:solidFill>
                <a:latin typeface="Calibri"/>
                <a:cs typeface="Calibri"/>
              </a:rPr>
              <a:t>3</a:t>
            </a:r>
            <a:endParaRPr sz="96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000" y="2000250"/>
            <a:ext cx="3790950" cy="28575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49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44175" y="314325"/>
            <a:ext cx="1009650" cy="119062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31234" y="541655"/>
            <a:ext cx="393065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/>
              <a:t>À</a:t>
            </a:r>
            <a:r>
              <a:rPr sz="3600" spc="-5" dirty="0"/>
              <a:t> </a:t>
            </a:r>
            <a:r>
              <a:rPr sz="3600" dirty="0"/>
              <a:t>bientôt</a:t>
            </a:r>
            <a:r>
              <a:rPr sz="3600" spc="-15" dirty="0"/>
              <a:t> </a:t>
            </a:r>
            <a:r>
              <a:rPr sz="3600" dirty="0"/>
              <a:t>en</a:t>
            </a:r>
            <a:r>
              <a:rPr sz="3600" spc="-35" dirty="0"/>
              <a:t> </a:t>
            </a:r>
            <a:r>
              <a:rPr sz="3600" dirty="0"/>
              <a:t>France</a:t>
            </a:r>
            <a:r>
              <a:rPr sz="3600" spc="-10" dirty="0"/>
              <a:t> </a:t>
            </a:r>
            <a:r>
              <a:rPr sz="3600" spc="-50" dirty="0"/>
              <a:t>!</a:t>
            </a:r>
            <a:endParaRPr sz="36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8625" y="1724025"/>
            <a:ext cx="11334750" cy="482917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113134" y="6434137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78787"/>
                </a:solidFill>
                <a:latin typeface="Calibri"/>
                <a:cs typeface="Calibri"/>
              </a:rPr>
              <a:t>54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4400" y="504825"/>
            <a:ext cx="1581150" cy="390525"/>
          </a:xfrm>
          <a:prstGeom prst="rect">
            <a:avLst/>
          </a:prstGeom>
          <a:solidFill>
            <a:srgbClr val="D94E4A"/>
          </a:solidFill>
        </p:spPr>
        <p:txBody>
          <a:bodyPr vert="horz" wrap="square" lIns="0" tIns="7620" rIns="0" bIns="0" rtlCol="0">
            <a:spAutoFit/>
          </a:bodyPr>
          <a:lstStyle/>
          <a:p>
            <a:pPr marL="95885">
              <a:lnSpc>
                <a:spcPct val="100000"/>
              </a:lnSpc>
              <a:spcBef>
                <a:spcPts val="6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Ihr</a:t>
            </a:r>
            <a:r>
              <a:rPr sz="2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Projekt!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764014" y="6667575"/>
            <a:ext cx="2209800" cy="9525"/>
          </a:xfrm>
          <a:custGeom>
            <a:avLst/>
            <a:gdLst/>
            <a:ahLst/>
            <a:cxnLst/>
            <a:rect l="l" t="t" r="r" b="b"/>
            <a:pathLst>
              <a:path w="2209800" h="9525">
                <a:moveTo>
                  <a:pt x="2209800" y="0"/>
                </a:moveTo>
                <a:lnTo>
                  <a:pt x="0" y="0"/>
                </a:lnTo>
                <a:lnTo>
                  <a:pt x="0" y="9525"/>
                </a:lnTo>
                <a:lnTo>
                  <a:pt x="2209800" y="9525"/>
                </a:lnTo>
                <a:lnTo>
                  <a:pt x="22098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0917" y="2477198"/>
            <a:ext cx="8534083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Courier New"/>
              <a:buChar char="o"/>
              <a:tabLst>
                <a:tab pos="356235" algn="l"/>
              </a:tabLst>
            </a:pPr>
            <a:r>
              <a:rPr sz="2800" b="1" dirty="0">
                <a:latin typeface="Calibri"/>
                <a:cs typeface="Calibri"/>
              </a:rPr>
              <a:t>Deutsch?</a:t>
            </a:r>
            <a:r>
              <a:rPr sz="2800" b="1" spc="-1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Französisch?</a:t>
            </a:r>
            <a:r>
              <a:rPr sz="2800" b="1" spc="-7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Andere</a:t>
            </a:r>
            <a:r>
              <a:rPr sz="2800" b="1" spc="-2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Staatsangehörigkeit?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Courier New"/>
              <a:buChar char="o"/>
            </a:pPr>
            <a:endParaRPr sz="24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Courier New"/>
              <a:buChar char="o"/>
              <a:tabLst>
                <a:tab pos="356235" algn="l"/>
              </a:tabLst>
            </a:pPr>
            <a:r>
              <a:rPr sz="2800" b="1" dirty="0">
                <a:latin typeface="Calibri"/>
                <a:cs typeface="Calibri"/>
              </a:rPr>
              <a:t>Erasmus?</a:t>
            </a:r>
            <a:r>
              <a:rPr sz="2800" b="1" spc="-3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Komplettes</a:t>
            </a:r>
            <a:r>
              <a:rPr sz="2800" b="1" spc="-2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Studium?</a:t>
            </a:r>
            <a:r>
              <a:rPr sz="2800" b="1" spc="3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DFH?</a:t>
            </a:r>
            <a:r>
              <a:rPr sz="2800" b="1" spc="-4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Praktikum?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26040" y="6327780"/>
            <a:ext cx="1782445" cy="2120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58680" y="6441430"/>
            <a:ext cx="2238375" cy="2705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www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all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em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gn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c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m</a:t>
            </a:r>
            <a:r>
              <a:rPr sz="1200" b="1" spc="-4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p</a:t>
            </a:r>
            <a:r>
              <a:rPr sz="1200" b="1" spc="-64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u</a:t>
            </a:r>
            <a:r>
              <a:rPr sz="1800" spc="89" baseline="20833" dirty="0">
                <a:solidFill>
                  <a:srgbClr val="878787"/>
                </a:solidFill>
                <a:latin typeface="Calibri"/>
                <a:cs typeface="Calibri"/>
              </a:rPr>
              <a:t>4</a:t>
            </a:r>
            <a:r>
              <a:rPr sz="1200" b="1" spc="-3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s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f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r</a:t>
            </a:r>
            <a:r>
              <a:rPr sz="1200" b="1" spc="-7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n</a:t>
            </a:r>
            <a:r>
              <a:rPr sz="1200" b="1" spc="-5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c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o</a:t>
            </a:r>
            <a:r>
              <a:rPr sz="1200" b="1" spc="-5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r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g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64" y="395986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910320"/>
                </a:solidFill>
                <a:latin typeface="Calibri"/>
                <a:cs typeface="Calibri"/>
              </a:rPr>
              <a:t>1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5375" y="561975"/>
            <a:ext cx="2333625" cy="400050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1143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Die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französische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95375" y="1085850"/>
            <a:ext cx="1571625" cy="378950"/>
          </a:xfrm>
          <a:prstGeom prst="rect">
            <a:avLst/>
          </a:prstGeom>
          <a:solidFill>
            <a:srgbClr val="D94E4A"/>
          </a:solidFill>
        </p:spPr>
        <p:txBody>
          <a:bodyPr vert="horz" wrap="square" lIns="0" tIns="952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75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Bürokratie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764014" y="6667575"/>
            <a:ext cx="2209800" cy="9525"/>
          </a:xfrm>
          <a:custGeom>
            <a:avLst/>
            <a:gdLst/>
            <a:ahLst/>
            <a:cxnLst/>
            <a:rect l="l" t="t" r="r" b="b"/>
            <a:pathLst>
              <a:path w="2209800" h="9525">
                <a:moveTo>
                  <a:pt x="2209800" y="0"/>
                </a:moveTo>
                <a:lnTo>
                  <a:pt x="0" y="0"/>
                </a:lnTo>
                <a:lnTo>
                  <a:pt x="0" y="9525"/>
                </a:lnTo>
                <a:lnTo>
                  <a:pt x="2209800" y="9525"/>
                </a:lnTo>
                <a:lnTo>
                  <a:pt x="22098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4600" y="1752600"/>
            <a:ext cx="6934200" cy="391477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226040" y="6327780"/>
            <a:ext cx="1782445" cy="2120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58680" y="6441430"/>
            <a:ext cx="2238375" cy="2705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www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.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all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em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gn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.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c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m</a:t>
            </a:r>
            <a:r>
              <a:rPr sz="1200" b="1" spc="-64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p</a:t>
            </a:r>
            <a:r>
              <a:rPr sz="1800" spc="-127" baseline="20833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1800" spc="-810" baseline="20833" dirty="0">
                <a:solidFill>
                  <a:srgbClr val="878787"/>
                </a:solidFill>
                <a:latin typeface="Calibri"/>
                <a:cs typeface="Calibri"/>
              </a:rPr>
              <a:t>9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u</a:t>
            </a:r>
            <a:r>
              <a:rPr sz="1200" b="1" spc="-3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s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f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r</a:t>
            </a:r>
            <a:r>
              <a:rPr sz="1200" b="1" spc="-7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n</a:t>
            </a:r>
            <a:r>
              <a:rPr sz="1200" b="1" spc="-5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c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.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o</a:t>
            </a:r>
            <a:r>
              <a:rPr sz="1200" b="1" spc="-5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r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g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39164" y="3088386"/>
            <a:ext cx="2920365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Vor</a:t>
            </a: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der</a:t>
            </a:r>
            <a:r>
              <a:rPr sz="36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Anreise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116309" y="6430962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78787"/>
                </a:solidFill>
                <a:latin typeface="Calibri"/>
                <a:cs typeface="Calibri"/>
              </a:rPr>
              <a:t>17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5" dirty="0"/>
              <a:t>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19825"/>
            <a:ext cx="12192000" cy="638175"/>
          </a:xfrm>
          <a:custGeom>
            <a:avLst/>
            <a:gdLst/>
            <a:ahLst/>
            <a:cxnLst/>
            <a:rect l="l" t="t" r="r" b="b"/>
            <a:pathLst>
              <a:path w="12192000" h="638175">
                <a:moveTo>
                  <a:pt x="12192000" y="0"/>
                </a:moveTo>
                <a:lnTo>
                  <a:pt x="0" y="0"/>
                </a:lnTo>
                <a:lnTo>
                  <a:pt x="0" y="638175"/>
                </a:lnTo>
                <a:lnTo>
                  <a:pt x="12192000" y="638175"/>
                </a:lnTo>
                <a:lnTo>
                  <a:pt x="12192000" y="0"/>
                </a:lnTo>
                <a:close/>
              </a:path>
            </a:pathLst>
          </a:custGeom>
          <a:solidFill>
            <a:srgbClr val="9103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42950" cy="1457325"/>
          </a:xfrm>
          <a:custGeom>
            <a:avLst/>
            <a:gdLst/>
            <a:ahLst/>
            <a:cxnLst/>
            <a:rect l="l" t="t" r="r" b="b"/>
            <a:pathLst>
              <a:path w="742950" h="1457325">
                <a:moveTo>
                  <a:pt x="19290" y="0"/>
                </a:moveTo>
                <a:lnTo>
                  <a:pt x="6251" y="0"/>
                </a:lnTo>
                <a:lnTo>
                  <a:pt x="0" y="5969"/>
                </a:lnTo>
                <a:lnTo>
                  <a:pt x="0" y="1457071"/>
                </a:lnTo>
                <a:lnTo>
                  <a:pt x="742835" y="741807"/>
                </a:lnTo>
                <a:lnTo>
                  <a:pt x="19290" y="0"/>
                </a:lnTo>
                <a:close/>
              </a:path>
            </a:pathLst>
          </a:custGeom>
          <a:solidFill>
            <a:srgbClr val="FF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564" y="395986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910320"/>
                </a:solidFill>
                <a:latin typeface="Calibri"/>
                <a:cs typeface="Calibri"/>
              </a:rPr>
              <a:t>1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95375" y="542925"/>
            <a:ext cx="2314575" cy="400050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1206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Sich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vorbereiten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7750" y="2085022"/>
            <a:ext cx="9093835" cy="28809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25"/>
              </a:spcBef>
              <a:buFont typeface="Wingdings"/>
              <a:buChar char=""/>
              <a:tabLst>
                <a:tab pos="356235" algn="l"/>
              </a:tabLst>
            </a:pPr>
            <a:r>
              <a:rPr sz="2750" b="1" dirty="0">
                <a:latin typeface="Calibri"/>
                <a:cs typeface="Calibri"/>
              </a:rPr>
              <a:t>So</a:t>
            </a:r>
            <a:r>
              <a:rPr sz="2750" b="1" spc="85" dirty="0">
                <a:latin typeface="Calibri"/>
                <a:cs typeface="Calibri"/>
              </a:rPr>
              <a:t> </a:t>
            </a:r>
            <a:r>
              <a:rPr sz="2750" b="1" dirty="0">
                <a:latin typeface="Calibri"/>
                <a:cs typeface="Calibri"/>
              </a:rPr>
              <a:t>bald</a:t>
            </a:r>
            <a:r>
              <a:rPr sz="2750" b="1" spc="75" dirty="0">
                <a:latin typeface="Calibri"/>
                <a:cs typeface="Calibri"/>
              </a:rPr>
              <a:t> </a:t>
            </a:r>
            <a:r>
              <a:rPr sz="2750" b="1" dirty="0">
                <a:latin typeface="Calibri"/>
                <a:cs typeface="Calibri"/>
              </a:rPr>
              <a:t>wie</a:t>
            </a:r>
            <a:r>
              <a:rPr sz="2750" b="1" spc="95" dirty="0">
                <a:latin typeface="Calibri"/>
                <a:cs typeface="Calibri"/>
              </a:rPr>
              <a:t> </a:t>
            </a:r>
            <a:r>
              <a:rPr sz="2750" b="1" dirty="0">
                <a:latin typeface="Calibri"/>
                <a:cs typeface="Calibri"/>
              </a:rPr>
              <a:t>möglich</a:t>
            </a:r>
            <a:r>
              <a:rPr sz="2750" dirty="0">
                <a:latin typeface="Calibri"/>
                <a:cs typeface="Calibri"/>
              </a:rPr>
              <a:t>:</a:t>
            </a:r>
            <a:r>
              <a:rPr sz="2750" spc="80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die</a:t>
            </a:r>
            <a:r>
              <a:rPr sz="2750" spc="125" dirty="0">
                <a:latin typeface="Calibri"/>
                <a:cs typeface="Calibri"/>
              </a:rPr>
              <a:t> </a:t>
            </a:r>
            <a:r>
              <a:rPr sz="2750" spc="-10" dirty="0">
                <a:latin typeface="Calibri"/>
                <a:cs typeface="Calibri"/>
              </a:rPr>
              <a:t>Wohnungssuche</a:t>
            </a:r>
            <a:endParaRPr sz="2750">
              <a:latin typeface="Calibri"/>
              <a:cs typeface="Calibri"/>
            </a:endParaRPr>
          </a:p>
          <a:p>
            <a:pPr marL="88900" marR="557530" indent="-76200">
              <a:lnSpc>
                <a:spcPct val="120600"/>
              </a:lnSpc>
              <a:spcBef>
                <a:spcPts val="1730"/>
              </a:spcBef>
              <a:buFont typeface="Wingdings"/>
              <a:buChar char=""/>
              <a:tabLst>
                <a:tab pos="356235" algn="l"/>
              </a:tabLst>
            </a:pPr>
            <a:r>
              <a:rPr sz="2750" b="1" dirty="0">
                <a:latin typeface="Calibri"/>
                <a:cs typeface="Calibri"/>
              </a:rPr>
              <a:t>Mindestens</a:t>
            </a:r>
            <a:r>
              <a:rPr sz="2750" b="1" spc="120" dirty="0">
                <a:latin typeface="Calibri"/>
                <a:cs typeface="Calibri"/>
              </a:rPr>
              <a:t> </a:t>
            </a:r>
            <a:r>
              <a:rPr sz="2750" b="1" dirty="0">
                <a:latin typeface="Calibri"/>
                <a:cs typeface="Calibri"/>
              </a:rPr>
              <a:t>ein</a:t>
            </a:r>
            <a:r>
              <a:rPr sz="2750" b="1" spc="40" dirty="0">
                <a:latin typeface="Calibri"/>
                <a:cs typeface="Calibri"/>
              </a:rPr>
              <a:t> </a:t>
            </a:r>
            <a:r>
              <a:rPr sz="2750" b="1" dirty="0">
                <a:latin typeface="Calibri"/>
                <a:cs typeface="Calibri"/>
              </a:rPr>
              <a:t>Monat</a:t>
            </a:r>
            <a:r>
              <a:rPr sz="2750" b="1" spc="225" dirty="0">
                <a:latin typeface="Calibri"/>
                <a:cs typeface="Calibri"/>
              </a:rPr>
              <a:t> </a:t>
            </a:r>
            <a:r>
              <a:rPr sz="2750" b="1" dirty="0">
                <a:latin typeface="Calibri"/>
                <a:cs typeface="Calibri"/>
              </a:rPr>
              <a:t>vor</a:t>
            </a:r>
            <a:r>
              <a:rPr sz="2750" b="1" spc="35" dirty="0">
                <a:latin typeface="Calibri"/>
                <a:cs typeface="Calibri"/>
              </a:rPr>
              <a:t> </a:t>
            </a:r>
            <a:r>
              <a:rPr sz="2750" b="1" dirty="0">
                <a:latin typeface="Calibri"/>
                <a:cs typeface="Calibri"/>
              </a:rPr>
              <a:t>der</a:t>
            </a:r>
            <a:r>
              <a:rPr sz="2750" b="1" spc="105" dirty="0">
                <a:latin typeface="Calibri"/>
                <a:cs typeface="Calibri"/>
              </a:rPr>
              <a:t> </a:t>
            </a:r>
            <a:r>
              <a:rPr sz="2750" b="1" dirty="0">
                <a:latin typeface="Calibri"/>
                <a:cs typeface="Calibri"/>
              </a:rPr>
              <a:t>Ankunft</a:t>
            </a:r>
            <a:r>
              <a:rPr sz="2750" dirty="0">
                <a:latin typeface="Calibri"/>
                <a:cs typeface="Calibri"/>
              </a:rPr>
              <a:t>:</a:t>
            </a:r>
            <a:r>
              <a:rPr sz="2750" spc="120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das</a:t>
            </a:r>
            <a:r>
              <a:rPr sz="2750" spc="155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Visum</a:t>
            </a:r>
            <a:r>
              <a:rPr sz="2750" spc="229" dirty="0">
                <a:latin typeface="Calibri"/>
                <a:cs typeface="Calibri"/>
              </a:rPr>
              <a:t> </a:t>
            </a:r>
            <a:r>
              <a:rPr sz="2750" spc="-10" dirty="0">
                <a:latin typeface="Calibri"/>
                <a:cs typeface="Calibri"/>
              </a:rPr>
              <a:t>(falls </a:t>
            </a:r>
            <a:r>
              <a:rPr sz="2750" dirty="0">
                <a:latin typeface="Calibri"/>
                <a:cs typeface="Calibri"/>
              </a:rPr>
              <a:t>erforderlich)</a:t>
            </a:r>
            <a:r>
              <a:rPr sz="2750" spc="235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und</a:t>
            </a:r>
            <a:r>
              <a:rPr sz="2750" spc="125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das</a:t>
            </a:r>
            <a:r>
              <a:rPr sz="2750" spc="65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Budget</a:t>
            </a:r>
            <a:r>
              <a:rPr sz="2750" spc="145" dirty="0">
                <a:latin typeface="Calibri"/>
                <a:cs typeface="Calibri"/>
              </a:rPr>
              <a:t> </a:t>
            </a:r>
            <a:r>
              <a:rPr sz="2750" spc="-10" dirty="0">
                <a:latin typeface="Calibri"/>
                <a:cs typeface="Calibri"/>
              </a:rPr>
              <a:t>vorbereiten</a:t>
            </a:r>
            <a:endParaRPr sz="2750">
              <a:latin typeface="Calibri"/>
              <a:cs typeface="Calibri"/>
            </a:endParaRPr>
          </a:p>
          <a:p>
            <a:pPr marL="88900" marR="5080" indent="-76200">
              <a:lnSpc>
                <a:spcPct val="109200"/>
              </a:lnSpc>
              <a:spcBef>
                <a:spcPts val="2250"/>
              </a:spcBef>
              <a:buFont typeface="Wingdings"/>
              <a:buChar char=""/>
              <a:tabLst>
                <a:tab pos="356235" algn="l"/>
              </a:tabLst>
            </a:pPr>
            <a:r>
              <a:rPr sz="2750" b="1" dirty="0">
                <a:latin typeface="Calibri"/>
                <a:cs typeface="Calibri"/>
              </a:rPr>
              <a:t>Mindestens</a:t>
            </a:r>
            <a:r>
              <a:rPr sz="2750" b="1" spc="140" dirty="0">
                <a:latin typeface="Calibri"/>
                <a:cs typeface="Calibri"/>
              </a:rPr>
              <a:t> </a:t>
            </a:r>
            <a:r>
              <a:rPr sz="2750" b="1" dirty="0">
                <a:latin typeface="Calibri"/>
                <a:cs typeface="Calibri"/>
              </a:rPr>
              <a:t>eine</a:t>
            </a:r>
            <a:r>
              <a:rPr sz="2750" b="1" spc="80" dirty="0">
                <a:latin typeface="Calibri"/>
                <a:cs typeface="Calibri"/>
              </a:rPr>
              <a:t> </a:t>
            </a:r>
            <a:r>
              <a:rPr sz="2750" b="1" dirty="0">
                <a:latin typeface="Calibri"/>
                <a:cs typeface="Calibri"/>
              </a:rPr>
              <a:t>Woche</a:t>
            </a:r>
            <a:r>
              <a:rPr sz="2750" b="1" spc="155" dirty="0">
                <a:latin typeface="Calibri"/>
                <a:cs typeface="Calibri"/>
              </a:rPr>
              <a:t> </a:t>
            </a:r>
            <a:r>
              <a:rPr sz="2750" b="1" dirty="0">
                <a:latin typeface="Calibri"/>
                <a:cs typeface="Calibri"/>
              </a:rPr>
              <a:t>vor</a:t>
            </a:r>
            <a:r>
              <a:rPr sz="2750" b="1" spc="45" dirty="0">
                <a:latin typeface="Calibri"/>
                <a:cs typeface="Calibri"/>
              </a:rPr>
              <a:t> </a:t>
            </a:r>
            <a:r>
              <a:rPr sz="2750" b="1" dirty="0">
                <a:latin typeface="Calibri"/>
                <a:cs typeface="Calibri"/>
              </a:rPr>
              <a:t>der</a:t>
            </a:r>
            <a:r>
              <a:rPr sz="2750" b="1" spc="120" dirty="0">
                <a:latin typeface="Calibri"/>
                <a:cs typeface="Calibri"/>
              </a:rPr>
              <a:t> </a:t>
            </a:r>
            <a:r>
              <a:rPr sz="2750" b="1" dirty="0">
                <a:latin typeface="Calibri"/>
                <a:cs typeface="Calibri"/>
              </a:rPr>
              <a:t>Ankunft</a:t>
            </a:r>
            <a:r>
              <a:rPr sz="2750" dirty="0">
                <a:latin typeface="Calibri"/>
                <a:cs typeface="Calibri"/>
              </a:rPr>
              <a:t>:</a:t>
            </a:r>
            <a:r>
              <a:rPr sz="2750" spc="140" dirty="0">
                <a:latin typeface="Calibri"/>
                <a:cs typeface="Calibri"/>
              </a:rPr>
              <a:t> </a:t>
            </a:r>
            <a:r>
              <a:rPr sz="2750" dirty="0">
                <a:latin typeface="Calibri"/>
                <a:cs typeface="Calibri"/>
              </a:rPr>
              <a:t>die</a:t>
            </a:r>
            <a:r>
              <a:rPr sz="2750" spc="180" dirty="0">
                <a:latin typeface="Calibri"/>
                <a:cs typeface="Calibri"/>
              </a:rPr>
              <a:t> </a:t>
            </a:r>
            <a:r>
              <a:rPr sz="2750" spc="-10" dirty="0">
                <a:latin typeface="Calibri"/>
                <a:cs typeface="Calibri"/>
              </a:rPr>
              <a:t>erforderlichen </a:t>
            </a:r>
            <a:r>
              <a:rPr sz="2750" dirty="0">
                <a:latin typeface="Calibri"/>
                <a:cs typeface="Calibri"/>
              </a:rPr>
              <a:t>Dokumente</a:t>
            </a:r>
            <a:r>
              <a:rPr sz="2750" spc="245" dirty="0">
                <a:latin typeface="Calibri"/>
                <a:cs typeface="Calibri"/>
              </a:rPr>
              <a:t> </a:t>
            </a:r>
            <a:r>
              <a:rPr sz="2750" spc="-10" dirty="0">
                <a:latin typeface="Calibri"/>
                <a:cs typeface="Calibri"/>
              </a:rPr>
              <a:t>vorbereiten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764014" y="6667575"/>
            <a:ext cx="2209800" cy="9525"/>
          </a:xfrm>
          <a:custGeom>
            <a:avLst/>
            <a:gdLst/>
            <a:ahLst/>
            <a:cxnLst/>
            <a:rect l="l" t="t" r="r" b="b"/>
            <a:pathLst>
              <a:path w="2209800" h="9525">
                <a:moveTo>
                  <a:pt x="2209800" y="0"/>
                </a:moveTo>
                <a:lnTo>
                  <a:pt x="0" y="0"/>
                </a:lnTo>
                <a:lnTo>
                  <a:pt x="0" y="9525"/>
                </a:lnTo>
                <a:lnTo>
                  <a:pt x="2209800" y="9525"/>
                </a:lnTo>
                <a:lnTo>
                  <a:pt x="22098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226040" y="6327780"/>
            <a:ext cx="1782445" cy="2120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58680" y="6441430"/>
            <a:ext cx="2238375" cy="2705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www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all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em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gn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c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m</a:t>
            </a:r>
            <a:r>
              <a:rPr sz="1200" b="1" spc="-64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p</a:t>
            </a:r>
            <a:r>
              <a:rPr sz="1800" spc="-127" baseline="20833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1800" spc="-810" baseline="20833" dirty="0">
                <a:solidFill>
                  <a:srgbClr val="878787"/>
                </a:solidFill>
                <a:latin typeface="Calibri"/>
                <a:cs typeface="Calibri"/>
              </a:rPr>
              <a:t>9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u</a:t>
            </a:r>
            <a:r>
              <a:rPr sz="1200" b="1" spc="-3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s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f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r</a:t>
            </a:r>
            <a:r>
              <a:rPr sz="1200" b="1" spc="-7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n</a:t>
            </a:r>
            <a:r>
              <a:rPr sz="1200" b="1" spc="-5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c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.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o</a:t>
            </a:r>
            <a:r>
              <a:rPr sz="1200" b="1" spc="-5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r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g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36512"/>
            <a:ext cx="12228830" cy="6894830"/>
            <a:chOff x="0" y="-36512"/>
            <a:chExt cx="12228830" cy="68948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38900" y="6346"/>
              <a:ext cx="5753100" cy="627062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00800" y="0"/>
              <a:ext cx="5791200" cy="6315075"/>
            </a:xfrm>
            <a:custGeom>
              <a:avLst/>
              <a:gdLst/>
              <a:ahLst/>
              <a:cxnLst/>
              <a:rect l="l" t="t" r="r" b="b"/>
              <a:pathLst>
                <a:path w="5791200" h="6315075">
                  <a:moveTo>
                    <a:pt x="5790946" y="6315075"/>
                  </a:moveTo>
                  <a:lnTo>
                    <a:pt x="4961635" y="6315075"/>
                  </a:lnTo>
                  <a:lnTo>
                    <a:pt x="4867529" y="6280873"/>
                  </a:lnTo>
                  <a:lnTo>
                    <a:pt x="4596765" y="6171641"/>
                  </a:lnTo>
                  <a:lnTo>
                    <a:pt x="4331970" y="6057684"/>
                  </a:lnTo>
                  <a:lnTo>
                    <a:pt x="4073144" y="5938913"/>
                  </a:lnTo>
                  <a:lnTo>
                    <a:pt x="3820286" y="5815368"/>
                  </a:lnTo>
                  <a:lnTo>
                    <a:pt x="3574033" y="5686996"/>
                  </a:lnTo>
                  <a:lnTo>
                    <a:pt x="3334766" y="5554218"/>
                  </a:lnTo>
                  <a:lnTo>
                    <a:pt x="3101594" y="5416677"/>
                  </a:lnTo>
                  <a:lnTo>
                    <a:pt x="2876042" y="5275072"/>
                  </a:lnTo>
                  <a:lnTo>
                    <a:pt x="2657348" y="5129149"/>
                  </a:lnTo>
                  <a:lnTo>
                    <a:pt x="2445639" y="4979162"/>
                  </a:lnTo>
                  <a:lnTo>
                    <a:pt x="2241930" y="4825111"/>
                  </a:lnTo>
                  <a:lnTo>
                    <a:pt x="2045334" y="4666996"/>
                  </a:lnTo>
                  <a:lnTo>
                    <a:pt x="1856994" y="4505071"/>
                  </a:lnTo>
                  <a:lnTo>
                    <a:pt x="1676400" y="4339717"/>
                  </a:lnTo>
                  <a:lnTo>
                    <a:pt x="1503933" y="4170426"/>
                  </a:lnTo>
                  <a:lnTo>
                    <a:pt x="1340230" y="3997832"/>
                  </a:lnTo>
                  <a:lnTo>
                    <a:pt x="1184528" y="3821683"/>
                  </a:lnTo>
                  <a:lnTo>
                    <a:pt x="1037971" y="3642105"/>
                  </a:lnTo>
                  <a:lnTo>
                    <a:pt x="900176" y="3459479"/>
                  </a:lnTo>
                  <a:lnTo>
                    <a:pt x="771398" y="3273805"/>
                  </a:lnTo>
                  <a:lnTo>
                    <a:pt x="652018" y="3085211"/>
                  </a:lnTo>
                  <a:lnTo>
                    <a:pt x="595629" y="2989834"/>
                  </a:lnTo>
                  <a:lnTo>
                    <a:pt x="541654" y="2893314"/>
                  </a:lnTo>
                  <a:lnTo>
                    <a:pt x="490474" y="2796540"/>
                  </a:lnTo>
                  <a:lnTo>
                    <a:pt x="441198" y="2699258"/>
                  </a:lnTo>
                  <a:lnTo>
                    <a:pt x="394843" y="2600705"/>
                  </a:lnTo>
                  <a:lnTo>
                    <a:pt x="350520" y="2502280"/>
                  </a:lnTo>
                  <a:lnTo>
                    <a:pt x="308864" y="2402586"/>
                  </a:lnTo>
                  <a:lnTo>
                    <a:pt x="269875" y="2302383"/>
                  </a:lnTo>
                  <a:lnTo>
                    <a:pt x="233045" y="2201799"/>
                  </a:lnTo>
                  <a:lnTo>
                    <a:pt x="199517" y="2100453"/>
                  </a:lnTo>
                  <a:lnTo>
                    <a:pt x="167894" y="1998726"/>
                  </a:lnTo>
                  <a:lnTo>
                    <a:pt x="139065" y="1896110"/>
                  </a:lnTo>
                  <a:lnTo>
                    <a:pt x="113029" y="1793113"/>
                  </a:lnTo>
                  <a:lnTo>
                    <a:pt x="89408" y="1689353"/>
                  </a:lnTo>
                  <a:lnTo>
                    <a:pt x="68579" y="1585467"/>
                  </a:lnTo>
                  <a:lnTo>
                    <a:pt x="50546" y="1480820"/>
                  </a:lnTo>
                  <a:lnTo>
                    <a:pt x="35305" y="1375410"/>
                  </a:lnTo>
                  <a:lnTo>
                    <a:pt x="22478" y="1270000"/>
                  </a:lnTo>
                  <a:lnTo>
                    <a:pt x="12826" y="1163701"/>
                  </a:lnTo>
                  <a:lnTo>
                    <a:pt x="5714" y="1057528"/>
                  </a:lnTo>
                  <a:lnTo>
                    <a:pt x="1270" y="950467"/>
                  </a:lnTo>
                  <a:lnTo>
                    <a:pt x="0" y="842772"/>
                  </a:lnTo>
                  <a:lnTo>
                    <a:pt x="3301" y="686688"/>
                  </a:lnTo>
                  <a:lnTo>
                    <a:pt x="12064" y="531495"/>
                  </a:lnTo>
                  <a:lnTo>
                    <a:pt x="27304" y="377571"/>
                  </a:lnTo>
                  <a:lnTo>
                    <a:pt x="47751" y="224027"/>
                  </a:lnTo>
                  <a:lnTo>
                    <a:pt x="91312" y="0"/>
                  </a:lnTo>
                </a:path>
              </a:pathLst>
            </a:custGeom>
            <a:ln w="73025">
              <a:solidFill>
                <a:srgbClr val="ADA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219825"/>
              <a:ext cx="12192000" cy="638175"/>
            </a:xfrm>
            <a:custGeom>
              <a:avLst/>
              <a:gdLst/>
              <a:ahLst/>
              <a:cxnLst/>
              <a:rect l="l" t="t" r="r" b="b"/>
              <a:pathLst>
                <a:path w="12192000" h="638175">
                  <a:moveTo>
                    <a:pt x="12192000" y="0"/>
                  </a:moveTo>
                  <a:lnTo>
                    <a:pt x="0" y="0"/>
                  </a:lnTo>
                  <a:lnTo>
                    <a:pt x="0" y="638175"/>
                  </a:lnTo>
                  <a:lnTo>
                    <a:pt x="12192000" y="63817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9103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742950" cy="1457325"/>
            </a:xfrm>
            <a:custGeom>
              <a:avLst/>
              <a:gdLst/>
              <a:ahLst/>
              <a:cxnLst/>
              <a:rect l="l" t="t" r="r" b="b"/>
              <a:pathLst>
                <a:path w="742950" h="1457325">
                  <a:moveTo>
                    <a:pt x="19290" y="0"/>
                  </a:moveTo>
                  <a:lnTo>
                    <a:pt x="6251" y="0"/>
                  </a:lnTo>
                  <a:lnTo>
                    <a:pt x="0" y="5969"/>
                  </a:lnTo>
                  <a:lnTo>
                    <a:pt x="0" y="1457071"/>
                  </a:lnTo>
                  <a:lnTo>
                    <a:pt x="742835" y="741807"/>
                  </a:lnTo>
                  <a:lnTo>
                    <a:pt x="19290" y="0"/>
                  </a:lnTo>
                  <a:close/>
                </a:path>
              </a:pathLst>
            </a:custGeom>
            <a:solidFill>
              <a:srgbClr val="FF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5564" y="395986"/>
            <a:ext cx="25781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910320"/>
                </a:solidFill>
                <a:latin typeface="Calibri"/>
                <a:cs typeface="Calibri"/>
              </a:rPr>
              <a:t>1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764014" y="6667575"/>
            <a:ext cx="2209800" cy="9525"/>
          </a:xfrm>
          <a:custGeom>
            <a:avLst/>
            <a:gdLst/>
            <a:ahLst/>
            <a:cxnLst/>
            <a:rect l="l" t="t" r="r" b="b"/>
            <a:pathLst>
              <a:path w="2209800" h="9525">
                <a:moveTo>
                  <a:pt x="2209800" y="0"/>
                </a:moveTo>
                <a:lnTo>
                  <a:pt x="0" y="0"/>
                </a:lnTo>
                <a:lnTo>
                  <a:pt x="0" y="9525"/>
                </a:lnTo>
                <a:lnTo>
                  <a:pt x="2209800" y="9525"/>
                </a:lnTo>
                <a:lnTo>
                  <a:pt x="22098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360804" y="1368237"/>
            <a:ext cx="4887595" cy="2688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00" b="1" dirty="0">
                <a:latin typeface="Calibri"/>
                <a:cs typeface="Calibri"/>
              </a:rPr>
              <a:t>Nützliche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Dokumente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während</a:t>
            </a:r>
            <a:r>
              <a:rPr sz="2400" b="1" spc="-9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ihres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Aufenthalts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00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sz="2400" spc="-10" dirty="0">
                <a:latin typeface="Calibri"/>
                <a:cs typeface="Calibri"/>
              </a:rPr>
              <a:t>Personalausweis</a:t>
            </a:r>
            <a:endParaRPr sz="2400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0"/>
              </a:spcBef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sz="2400" dirty="0">
                <a:latin typeface="Calibri"/>
                <a:cs typeface="Calibri"/>
              </a:rPr>
              <a:t>Das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Learning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Agreement</a:t>
            </a:r>
            <a:endParaRPr sz="2400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sz="2400" dirty="0">
                <a:latin typeface="Calibri"/>
                <a:cs typeface="Calibri"/>
              </a:rPr>
              <a:t>RIB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IBAN</a:t>
            </a:r>
            <a:endParaRPr sz="2400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0"/>
              </a:spcBef>
              <a:buFont typeface="Wingdings"/>
              <a:buChar char=""/>
              <a:tabLst>
                <a:tab pos="297815" algn="l"/>
                <a:tab pos="298450" algn="l"/>
              </a:tabLst>
            </a:pPr>
            <a:r>
              <a:rPr sz="2400" spc="-10" dirty="0">
                <a:latin typeface="Calibri"/>
                <a:cs typeface="Calibri"/>
              </a:rPr>
              <a:t>Elternlohnzetteln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26040" y="6327780"/>
            <a:ext cx="1782445" cy="2120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Campus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France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Deutschland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758680" y="6441430"/>
            <a:ext cx="2238375" cy="27051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www</a:t>
            </a:r>
            <a:r>
              <a:rPr sz="1200" b="1" spc="-2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all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em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gn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c</a:t>
            </a:r>
            <a:r>
              <a:rPr sz="1200" b="1" spc="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m</a:t>
            </a:r>
            <a:r>
              <a:rPr sz="1200" b="1" spc="-64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p</a:t>
            </a:r>
            <a:r>
              <a:rPr sz="1800" spc="-127" baseline="20833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r>
              <a:rPr sz="1800" spc="-810" baseline="20833" dirty="0">
                <a:solidFill>
                  <a:srgbClr val="878787"/>
                </a:solidFill>
                <a:latin typeface="Calibri"/>
                <a:cs typeface="Calibri"/>
              </a:rPr>
              <a:t>9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u</a:t>
            </a:r>
            <a:r>
              <a:rPr sz="1200" b="1" spc="-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s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f</a:t>
            </a:r>
            <a:r>
              <a:rPr sz="1200" b="1" spc="2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1200" b="1" spc="-7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1200" b="1" spc="3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n</a:t>
            </a:r>
            <a:r>
              <a:rPr sz="1200" b="1" spc="-5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c</a:t>
            </a:r>
            <a:r>
              <a:rPr sz="1200" b="1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</a:t>
            </a:r>
            <a:r>
              <a:rPr sz="1200" b="1" spc="-2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1200" b="1" spc="2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o</a:t>
            </a:r>
            <a:r>
              <a:rPr sz="1200" b="1" spc="-5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1200" b="1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95375" y="542925"/>
            <a:ext cx="2105025" cy="400050"/>
          </a:xfrm>
          <a:prstGeom prst="rect">
            <a:avLst/>
          </a:prstGeom>
          <a:solidFill>
            <a:srgbClr val="910320"/>
          </a:solidFill>
        </p:spPr>
        <p:txBody>
          <a:bodyPr vert="horz" wrap="square" lIns="0" tIns="1206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9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Die</a:t>
            </a:r>
            <a:r>
              <a:rPr sz="2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Check-Liste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76424" y="4300537"/>
            <a:ext cx="5557776" cy="1678023"/>
          </a:xfrm>
          <a:prstGeom prst="rect">
            <a:avLst/>
          </a:prstGeom>
          <a:ln w="28575">
            <a:solidFill>
              <a:srgbClr val="766F6F"/>
            </a:solidFill>
          </a:ln>
        </p:spPr>
        <p:txBody>
          <a:bodyPr vert="horz" wrap="square" lIns="0" tIns="125095" rIns="0" bIns="0" rtlCol="0">
            <a:spAutoFit/>
          </a:bodyPr>
          <a:lstStyle/>
          <a:p>
            <a:pPr marL="381635">
              <a:lnSpc>
                <a:spcPct val="100000"/>
              </a:lnSpc>
              <a:spcBef>
                <a:spcPts val="985"/>
              </a:spcBef>
            </a:pPr>
            <a:r>
              <a:rPr sz="2400" b="1" dirty="0">
                <a:latin typeface="Calibri"/>
                <a:cs typeface="Calibri"/>
              </a:rPr>
              <a:t>Übersetzte</a:t>
            </a:r>
            <a:r>
              <a:rPr sz="2400" b="1" spc="-11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Dokumente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800" dirty="0">
              <a:latin typeface="Calibri"/>
              <a:cs typeface="Calibri"/>
            </a:endParaRPr>
          </a:p>
          <a:p>
            <a:pPr marL="668020" indent="-287020">
              <a:lnSpc>
                <a:spcPct val="100000"/>
              </a:lnSpc>
              <a:buFont typeface="Wingdings"/>
              <a:buChar char=""/>
              <a:tabLst>
                <a:tab pos="668020" algn="l"/>
                <a:tab pos="668655" algn="l"/>
              </a:tabLst>
            </a:pPr>
            <a:r>
              <a:rPr sz="2400" spc="-10" dirty="0">
                <a:latin typeface="Calibri"/>
                <a:cs typeface="Calibri"/>
              </a:rPr>
              <a:t>Geburtsurkunde</a:t>
            </a:r>
            <a:endParaRPr sz="2400" dirty="0">
              <a:latin typeface="Calibri"/>
              <a:cs typeface="Calibri"/>
            </a:endParaRPr>
          </a:p>
          <a:p>
            <a:pPr marL="668020" indent="-28702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668020" algn="l"/>
                <a:tab pos="668655" algn="l"/>
              </a:tabLst>
            </a:pPr>
            <a:r>
              <a:rPr sz="2400" spc="-10" dirty="0">
                <a:latin typeface="Calibri"/>
                <a:cs typeface="Calibri"/>
              </a:rPr>
              <a:t>Haftpflicht-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und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Krankenversicherung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1961</Words>
  <Application>Microsoft Office PowerPoint</Application>
  <PresentationFormat>Grand écran</PresentationFormat>
  <Paragraphs>458</Paragraphs>
  <Slides>45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Courier New</vt:lpstr>
      <vt:lpstr>Gill Sans MT</vt:lpstr>
      <vt:lpstr>Trebuchet MS</vt:lpstr>
      <vt:lpstr>Wingdings</vt:lpstr>
      <vt:lpstr>Office Theme</vt:lpstr>
      <vt:lpstr>Présentation PowerPoint</vt:lpstr>
      <vt:lpstr>Présentation PowerPoint</vt:lpstr>
      <vt:lpstr>Programm</vt:lpstr>
      <vt:lpstr>Campus France Deutschland</vt:lpstr>
      <vt:lpstr>Ihr Projekt!</vt:lpstr>
      <vt:lpstr>Die französische</vt:lpstr>
      <vt:lpstr>1</vt:lpstr>
      <vt:lpstr>Présentation PowerPoint</vt:lpstr>
      <vt:lpstr>Die Check-Liste</vt:lpstr>
      <vt:lpstr>Die Wohnungssuche</vt:lpstr>
      <vt:lpstr>Die Wohnungssuche</vt:lpstr>
      <vt:lpstr>Visale</vt:lpstr>
      <vt:lpstr>CROUS-Studentenwohnheim</vt:lpstr>
      <vt:lpstr>Présentation PowerPoint</vt:lpstr>
      <vt:lpstr>Die Finanzierungsmöglichkeiten</vt:lpstr>
      <vt:lpstr>Die Finanzierungsmöglichkeiten</vt:lpstr>
      <vt:lpstr>Die Finanzierungsmöglichkeiten</vt:lpstr>
      <vt:lpstr>Für die Nicht-EU-Bürger*innen:</vt:lpstr>
      <vt:lpstr>1</vt:lpstr>
      <vt:lpstr>2</vt:lpstr>
      <vt:lpstr>Présentation PowerPoint</vt:lpstr>
      <vt:lpstr>Le certificat de scolarité</vt:lpstr>
      <vt:lpstr>Présentation PowerPoint</vt:lpstr>
      <vt:lpstr>Das Bankkonto</vt:lpstr>
      <vt:lpstr>Présentation PowerPoint</vt:lpstr>
      <vt:lpstr>Die Krankenversicherung</vt:lpstr>
      <vt:lpstr>Die Krankenversicherung</vt:lpstr>
      <vt:lpstr>Andere</vt:lpstr>
      <vt:lpstr>2</vt:lpstr>
      <vt:lpstr>3</vt:lpstr>
      <vt:lpstr>Die Pré-rentrée</vt:lpstr>
      <vt:lpstr>Die Pré-rentrée</vt:lpstr>
      <vt:lpstr>Der Universitätskalender</vt:lpstr>
      <vt:lpstr>Grundsätze</vt:lpstr>
      <vt:lpstr>Nebenjob</vt:lpstr>
      <vt:lpstr>Présentation PowerPoint</vt:lpstr>
      <vt:lpstr>Présentation PowerPoint</vt:lpstr>
      <vt:lpstr>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QUIIIIIZZZZZ</vt:lpstr>
      <vt:lpstr>À bientôt en France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Collègue IFA</dc:creator>
  <cp:lastModifiedBy>hugo.zusslin</cp:lastModifiedBy>
  <cp:revision>9</cp:revision>
  <dcterms:created xsi:type="dcterms:W3CDTF">2022-07-26T16:16:25Z</dcterms:created>
  <dcterms:modified xsi:type="dcterms:W3CDTF">2022-12-08T14:41:56Z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2022-07-13T00:00:00Z</vt:filetime>
  </property>
  <property fmtid="{D5CDD505-2E9C-101B-9397-08002B2CF9AE}" pid="3" name="LastSaved">
    <vt:filetime>2022-07-26T00:00:00Z</vt:filetime>
  </property>
</Properties>
</file>